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256" r:id="rId2"/>
    <p:sldId id="257" r:id="rId3"/>
    <p:sldId id="259" r:id="rId4"/>
    <p:sldId id="272" r:id="rId5"/>
    <p:sldId id="263" r:id="rId6"/>
    <p:sldId id="275" r:id="rId7"/>
    <p:sldId id="265" r:id="rId8"/>
    <p:sldId id="273" r:id="rId9"/>
    <p:sldId id="274" r:id="rId10"/>
    <p:sldId id="264" r:id="rId11"/>
    <p:sldId id="276" r:id="rId12"/>
    <p:sldId id="277" r:id="rId13"/>
    <p:sldId id="278" r:id="rId14"/>
    <p:sldId id="279" r:id="rId15"/>
    <p:sldId id="281" r:id="rId16"/>
    <p:sldId id="280" r:id="rId17"/>
  </p:sldIdLst>
  <p:sldSz cx="9144000" cy="6858000" type="screen4x3"/>
  <p:notesSz cx="6797675" cy="9856788"/>
  <p:defaultTextStyle>
    <a:defPPr>
      <a:defRPr lang="de-DE"/>
    </a:defPPr>
    <a:lvl1pPr algn="l" rtl="0" fontAlgn="base">
      <a:spcBef>
        <a:spcPct val="0"/>
      </a:spcBef>
      <a:spcAft>
        <a:spcPct val="0"/>
      </a:spcAft>
      <a:buFont typeface="Times" charset="0"/>
      <a:buChar char="•"/>
      <a:defRPr sz="24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buFont typeface="Times" charset="0"/>
      <a:buChar char="•"/>
      <a:defRPr sz="24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buFont typeface="Times" charset="0"/>
      <a:buChar char="•"/>
      <a:defRPr sz="24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buFont typeface="Times" charset="0"/>
      <a:buChar char="•"/>
      <a:defRPr sz="24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buFont typeface="Times" charset="0"/>
      <a:buChar char="•"/>
      <a:defRPr sz="24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>
          <p15:clr>
            <a:srgbClr val="A4A3A4"/>
          </p15:clr>
        </p15:guide>
        <p15:guide id="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05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FFCC"/>
    <a:srgbClr val="FFFF99"/>
    <a:srgbClr val="FF0000"/>
    <a:srgbClr val="0080FF"/>
    <a:srgbClr val="FF00FF"/>
    <a:srgbClr val="F3F3F3"/>
    <a:srgbClr val="C0C0C0"/>
    <a:srgbClr val="F3CCCC"/>
    <a:srgbClr val="D9D9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86380" autoAdjust="0"/>
  </p:normalViewPr>
  <p:slideViewPr>
    <p:cSldViewPr>
      <p:cViewPr varScale="1">
        <p:scale>
          <a:sx n="75" d="100"/>
          <a:sy n="75" d="100"/>
        </p:scale>
        <p:origin x="792" y="66"/>
      </p:cViewPr>
      <p:guideLst>
        <p:guide orient="horz"/>
        <p:guide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2" d="100"/>
          <a:sy n="82" d="100"/>
        </p:scale>
        <p:origin x="-2016" y="-90"/>
      </p:cViewPr>
      <p:guideLst>
        <p:guide orient="horz" pos="3105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283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buNone/>
            </a:pPr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283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buNone/>
            </a:pPr>
            <a:fld id="{CF8672DE-4039-418D-BCAE-9234AF782190}" type="datetimeFigureOut">
              <a:rPr lang="de-DE" smtClean="0"/>
              <a:pPr>
                <a:buNone/>
              </a:pPr>
              <a:t>13.07.2015</a:t>
            </a:fld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9362238"/>
            <a:ext cx="2945659" cy="49283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buNone/>
            </a:pPr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50443" y="9362238"/>
            <a:ext cx="2945659" cy="49283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buNone/>
            </a:pPr>
            <a:fld id="{2ABF21B4-61E5-4662-98E2-D6EA66E8CC48}" type="slidenum">
              <a:rPr lang="de-DE" smtClean="0"/>
              <a:pPr>
                <a:buNone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29801837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5659" cy="4928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buFontTx/>
              <a:buNone/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endParaRPr lang="de-DE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2016" y="0"/>
            <a:ext cx="2945659" cy="4928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buFontTx/>
              <a:buNone/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endParaRPr lang="de-DE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35038" y="739775"/>
            <a:ext cx="4927600" cy="36957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357" y="4681974"/>
            <a:ext cx="4984962" cy="44355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dirty="0" smtClean="0"/>
              <a:t>Mastertextformat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63949"/>
            <a:ext cx="2945659" cy="4928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buFontTx/>
              <a:buNone/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endParaRPr lang="de-DE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2016" y="9363949"/>
            <a:ext cx="2945659" cy="4928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buFontTx/>
              <a:buNone/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fld id="{604E1046-6DCB-4318-8475-7B0E0D6CDDD6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192109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4E1046-6DCB-4318-8475-7B0E0D6CDDD6}" type="slidenum">
              <a:rPr lang="de-DE" smtClean="0"/>
              <a:pPr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810782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65" name="Rectangle 13"/>
          <p:cNvSpPr>
            <a:spLocks noChangeArrowheads="1"/>
          </p:cNvSpPr>
          <p:nvPr userDrawn="1"/>
        </p:nvSpPr>
        <p:spPr bwMode="auto">
          <a:xfrm>
            <a:off x="0" y="3429000"/>
            <a:ext cx="9144000" cy="3429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23555" name="Rectangle 3"/>
          <p:cNvSpPr>
            <a:spLocks noChangeArrowheads="1"/>
          </p:cNvSpPr>
          <p:nvPr userDrawn="1"/>
        </p:nvSpPr>
        <p:spPr bwMode="auto">
          <a:xfrm>
            <a:off x="0" y="0"/>
            <a:ext cx="9144000" cy="3429000"/>
          </a:xfrm>
          <a:prstGeom prst="rect">
            <a:avLst/>
          </a:prstGeom>
          <a:solidFill>
            <a:srgbClr val="D9D9D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2355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515442" y="1065186"/>
            <a:ext cx="7200000" cy="540000"/>
          </a:xfrm>
        </p:spPr>
        <p:txBody>
          <a:bodyPr/>
          <a:lstStyle>
            <a:lvl1pPr>
              <a:lnSpc>
                <a:spcPts val="1600"/>
              </a:lnSpc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de-DE" noProof="0" smtClean="0"/>
              <a:t>Titelmasterformat durch Klicken bearbeiten</a:t>
            </a:r>
            <a:endParaRPr lang="de-DE" noProof="0" dirty="0" smtClean="0"/>
          </a:p>
        </p:txBody>
      </p:sp>
      <p:sp>
        <p:nvSpPr>
          <p:cNvPr id="23557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503238" y="5397500"/>
            <a:ext cx="8558212" cy="1098550"/>
          </a:xfrm>
        </p:spPr>
        <p:txBody>
          <a:bodyPr/>
          <a:lstStyle>
            <a:lvl1pPr marL="0" indent="0">
              <a:lnSpc>
                <a:spcPts val="3600"/>
              </a:lnSpc>
              <a:spcBef>
                <a:spcPct val="0"/>
              </a:spcBef>
              <a:buFont typeface="Times" charset="0"/>
              <a:buNone/>
              <a:defRPr sz="32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noProof="0" smtClean="0"/>
              <a:t>Formatvorlage des Untertitelmasters durch Klicken bearbeiten</a:t>
            </a:r>
          </a:p>
        </p:txBody>
      </p:sp>
      <p:sp>
        <p:nvSpPr>
          <p:cNvPr id="23560" name="Text Box 8"/>
          <p:cNvSpPr txBox="1">
            <a:spLocks noChangeArrowheads="1"/>
          </p:cNvSpPr>
          <p:nvPr userDrawn="1"/>
        </p:nvSpPr>
        <p:spPr bwMode="auto">
          <a:xfrm>
            <a:off x="7642680" y="893710"/>
            <a:ext cx="554639" cy="1410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eaLnBrk="0" hangingPunct="0">
              <a:lnSpc>
                <a:spcPts val="1100"/>
              </a:lnSpc>
              <a:buFontTx/>
              <a:buNone/>
            </a:pPr>
            <a:r>
              <a:rPr lang="de-DE" sz="1000" b="1" dirty="0" smtClean="0"/>
              <a:t>Vorstand</a:t>
            </a:r>
            <a:endParaRPr lang="de-DE" sz="1000" b="1" dirty="0"/>
          </a:p>
        </p:txBody>
      </p:sp>
      <p:sp>
        <p:nvSpPr>
          <p:cNvPr id="23561" name="Line 9"/>
          <p:cNvSpPr>
            <a:spLocks noChangeShapeType="1"/>
          </p:cNvSpPr>
          <p:nvPr userDrawn="1"/>
        </p:nvSpPr>
        <p:spPr bwMode="auto">
          <a:xfrm flipH="1">
            <a:off x="7560000" y="765175"/>
            <a:ext cx="0" cy="269599"/>
          </a:xfrm>
          <a:prstGeom prst="line">
            <a:avLst/>
          </a:prstGeom>
          <a:noFill/>
          <a:ln w="1016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23567" name="Rectangle 15"/>
          <p:cNvSpPr>
            <a:spLocks noChangeArrowheads="1"/>
          </p:cNvSpPr>
          <p:nvPr userDrawn="1"/>
        </p:nvSpPr>
        <p:spPr bwMode="auto">
          <a:xfrm>
            <a:off x="503238" y="1619250"/>
            <a:ext cx="8677275" cy="3598863"/>
          </a:xfrm>
          <a:prstGeom prst="rect">
            <a:avLst/>
          </a:prstGeom>
          <a:solidFill>
            <a:schemeClr val="bg1"/>
          </a:solidFill>
          <a:ln w="10160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/>
          </a:p>
        </p:txBody>
      </p:sp>
      <p:pic>
        <p:nvPicPr>
          <p:cNvPr id="10" name="Picture 2" descr="C:\Users\stieberc\Desktop\Logo_ppt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0000" y="0"/>
            <a:ext cx="720000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 Box 10"/>
          <p:cNvSpPr txBox="1">
            <a:spLocks noChangeArrowheads="1"/>
          </p:cNvSpPr>
          <p:nvPr userDrawn="1"/>
        </p:nvSpPr>
        <p:spPr bwMode="auto">
          <a:xfrm>
            <a:off x="5986726" y="770773"/>
            <a:ext cx="1485900" cy="282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Times" charset="0"/>
              <a:buChar char="•"/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Times" charset="0"/>
              <a:buChar char="•"/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Times" charset="0"/>
              <a:buChar char="•"/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Times" charset="0"/>
              <a:buChar char="•"/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>
              <a:lnSpc>
                <a:spcPts val="1100"/>
              </a:lnSpc>
              <a:buFontTx/>
              <a:buNone/>
              <a:defRPr/>
            </a:pPr>
            <a:r>
              <a:rPr lang="de-DE" sz="1000" b="1" dirty="0" smtClean="0"/>
              <a:t>Arbeitsgestaltung</a:t>
            </a:r>
          </a:p>
          <a:p>
            <a:pPr algn="r">
              <a:lnSpc>
                <a:spcPts val="1100"/>
              </a:lnSpc>
              <a:buFontTx/>
              <a:buNone/>
              <a:defRPr/>
            </a:pPr>
            <a:r>
              <a:rPr lang="de-DE" sz="1000" b="1" dirty="0" smtClean="0"/>
              <a:t> und Gesundheitsschutz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619250" y="1484784"/>
            <a:ext cx="7200000" cy="540000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37D64997-12B8-4B92-8586-39D430AF88F2}" type="slidenum">
              <a:rPr lang="de-DE"/>
              <a:pPr/>
              <a:t>‹Nr.›</a:t>
            </a:fld>
            <a:endParaRPr lang="de-DE">
              <a:solidFill>
                <a:schemeClr val="tx1"/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184150" y="6589713"/>
            <a:ext cx="4385816" cy="153888"/>
          </a:xfrm>
        </p:spPr>
        <p:txBody>
          <a:bodyPr/>
          <a:lstStyle>
            <a:lvl1pPr>
              <a:defRPr/>
            </a:lvl1pPr>
          </a:lstStyle>
          <a:p>
            <a:r>
              <a:rPr lang="de-DE" dirty="0" smtClean="0"/>
              <a:t>Manfred Scherbaum, Ressort Arbeitsgestaltung und Gesundheitsschutz</a:t>
            </a:r>
            <a:endParaRPr lang="de-DE" dirty="0"/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2"/>
          </p:nvPr>
        </p:nvSpPr>
        <p:spPr>
          <a:xfrm>
            <a:off x="1619250" y="2348880"/>
            <a:ext cx="7201172" cy="4001120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115990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Text 2-spalt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619251" y="2338388"/>
            <a:ext cx="3456806" cy="3986212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37D64997-12B8-4B92-8586-39D430AF88F2}" type="slidenum">
              <a:rPr lang="de-DE"/>
              <a:pPr/>
              <a:t>‹Nr.›</a:t>
            </a:fld>
            <a:endParaRPr lang="de-DE">
              <a:solidFill>
                <a:schemeClr val="tx1"/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Fußzeilentext hier eingeben</a:t>
            </a:r>
            <a:endParaRPr lang="de-DE"/>
          </a:p>
        </p:txBody>
      </p:sp>
      <p:sp>
        <p:nvSpPr>
          <p:cNvPr id="6" name="Inhaltsplatzhalter 2"/>
          <p:cNvSpPr>
            <a:spLocks noGrp="1"/>
          </p:cNvSpPr>
          <p:nvPr>
            <p:ph idx="12"/>
          </p:nvPr>
        </p:nvSpPr>
        <p:spPr>
          <a:xfrm>
            <a:off x="5292080" y="2348880"/>
            <a:ext cx="3456806" cy="3986212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1"/>
          <p:cNvSpPr>
            <a:spLocks noGrp="1"/>
          </p:cNvSpPr>
          <p:nvPr>
            <p:ph type="dt" sz="half" idx="2"/>
          </p:nvPr>
        </p:nvSpPr>
        <p:spPr>
          <a:xfrm>
            <a:off x="4067944" y="6591600"/>
            <a:ext cx="1008112" cy="15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buFontTx/>
              <a:buNone/>
              <a:defRPr lang="de-DE" sz="1000" b="1" kern="1200" smtClean="0">
                <a:solidFill>
                  <a:schemeClr val="bg1"/>
                </a:solidFill>
                <a:latin typeface="Arial" charset="0"/>
                <a:ea typeface="+mn-ea"/>
                <a:cs typeface="+mn-cs"/>
              </a:defRPr>
            </a:lvl1pPr>
          </a:lstStyle>
          <a:p>
            <a:fld id="{0A6F5DCD-F670-4B41-8D46-5EA74F23EA23}" type="datetime1">
              <a:rPr lang="de-DE" smtClean="0"/>
              <a:t>13.07.2015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0136330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37D64997-12B8-4B92-8586-39D430AF88F2}" type="slidenum">
              <a:rPr lang="de-DE"/>
              <a:pPr/>
              <a:t>‹Nr.›</a:t>
            </a:fld>
            <a:endParaRPr lang="de-DE">
              <a:solidFill>
                <a:schemeClr val="tx1"/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Fußzeilentext hier eingeben</a:t>
            </a:r>
            <a:endParaRPr lang="de-DE"/>
          </a:p>
        </p:txBody>
      </p:sp>
      <p:sp>
        <p:nvSpPr>
          <p:cNvPr id="6" name="Datumsplatzhalter 1"/>
          <p:cNvSpPr>
            <a:spLocks noGrp="1"/>
          </p:cNvSpPr>
          <p:nvPr>
            <p:ph type="dt" sz="half" idx="2"/>
          </p:nvPr>
        </p:nvSpPr>
        <p:spPr>
          <a:xfrm>
            <a:off x="4067944" y="6591600"/>
            <a:ext cx="1008112" cy="15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buFontTx/>
              <a:buNone/>
              <a:defRPr lang="de-DE" sz="1000" b="1" kern="1200" smtClean="0">
                <a:solidFill>
                  <a:schemeClr val="bg1"/>
                </a:solidFill>
                <a:latin typeface="Arial" charset="0"/>
                <a:ea typeface="+mn-ea"/>
                <a:cs typeface="+mn-cs"/>
              </a:defRPr>
            </a:lvl1pPr>
          </a:lstStyle>
          <a:p>
            <a:fld id="{0A6F5DCD-F670-4B41-8D46-5EA74F23EA23}" type="datetime1">
              <a:rPr lang="de-DE" smtClean="0"/>
              <a:t>13.07.2015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5467311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Freifläch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37D64997-12B8-4B92-8586-39D430AF88F2}" type="slidenum">
              <a:rPr lang="de-DE"/>
              <a:pPr/>
              <a:t>‹Nr.›</a:t>
            </a:fld>
            <a:endParaRPr lang="de-DE">
              <a:solidFill>
                <a:schemeClr val="tx1"/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Fußzeilentext hier eingeben</a:t>
            </a:r>
            <a:endParaRPr lang="de-DE"/>
          </a:p>
        </p:txBody>
      </p:sp>
      <p:sp>
        <p:nvSpPr>
          <p:cNvPr id="6" name="Datumsplatzhalter 1"/>
          <p:cNvSpPr>
            <a:spLocks noGrp="1"/>
          </p:cNvSpPr>
          <p:nvPr>
            <p:ph type="dt" sz="half" idx="2"/>
          </p:nvPr>
        </p:nvSpPr>
        <p:spPr>
          <a:xfrm>
            <a:off x="4067944" y="6591600"/>
            <a:ext cx="1008112" cy="15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buFontTx/>
              <a:buNone/>
              <a:defRPr lang="de-DE" sz="1000" b="1" kern="1200" smtClean="0">
                <a:solidFill>
                  <a:schemeClr val="bg1"/>
                </a:solidFill>
                <a:latin typeface="Arial" charset="0"/>
                <a:ea typeface="+mn-ea"/>
                <a:cs typeface="+mn-cs"/>
              </a:defRPr>
            </a:lvl1pPr>
          </a:lstStyle>
          <a:p>
            <a:fld id="{0A6F5DCD-F670-4B41-8D46-5EA74F23EA23}" type="datetime1">
              <a:rPr lang="de-DE" smtClean="0"/>
              <a:t>13.07.2015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5913462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Diagram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619250" y="1619250"/>
            <a:ext cx="7200000" cy="540000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37D64997-12B8-4B92-8586-39D430AF88F2}" type="slidenum">
              <a:rPr lang="de-DE"/>
              <a:pPr/>
              <a:t>‹Nr.›</a:t>
            </a:fld>
            <a:endParaRPr lang="de-DE">
              <a:solidFill>
                <a:schemeClr val="tx1"/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Fußzeilentext hier eingeben</a:t>
            </a:r>
            <a:endParaRPr lang="de-DE"/>
          </a:p>
        </p:txBody>
      </p:sp>
      <p:sp>
        <p:nvSpPr>
          <p:cNvPr id="8" name="Diagrammplatzhalter 7"/>
          <p:cNvSpPr>
            <a:spLocks noGrp="1"/>
          </p:cNvSpPr>
          <p:nvPr>
            <p:ph type="chart" sz="quarter" idx="12"/>
          </p:nvPr>
        </p:nvSpPr>
        <p:spPr>
          <a:xfrm>
            <a:off x="1619250" y="2420888"/>
            <a:ext cx="7273230" cy="396044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de-DE" smtClean="0"/>
              <a:t>Diagramm durch Klicken auf Symbol hinzufügen</a:t>
            </a:r>
            <a:endParaRPr lang="de-DE" dirty="0"/>
          </a:p>
        </p:txBody>
      </p:sp>
      <p:sp>
        <p:nvSpPr>
          <p:cNvPr id="6" name="Datumsplatzhalter 1"/>
          <p:cNvSpPr>
            <a:spLocks noGrp="1"/>
          </p:cNvSpPr>
          <p:nvPr>
            <p:ph type="dt" sz="half" idx="2"/>
          </p:nvPr>
        </p:nvSpPr>
        <p:spPr>
          <a:xfrm>
            <a:off x="4067944" y="6591600"/>
            <a:ext cx="1008112" cy="15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buFontTx/>
              <a:buNone/>
              <a:defRPr lang="de-DE" sz="1000" b="1" kern="1200" smtClean="0">
                <a:solidFill>
                  <a:schemeClr val="bg1"/>
                </a:solidFill>
                <a:latin typeface="Arial" charset="0"/>
                <a:ea typeface="+mn-ea"/>
                <a:cs typeface="+mn-cs"/>
              </a:defRPr>
            </a:lvl1pPr>
          </a:lstStyle>
          <a:p>
            <a:fld id="{0A6F5DCD-F670-4B41-8D46-5EA74F23EA23}" type="datetime1">
              <a:rPr lang="de-DE" smtClean="0"/>
              <a:t>13.07.2015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8453898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" name="Rectangle 25"/>
          <p:cNvSpPr>
            <a:spLocks noChangeArrowheads="1"/>
          </p:cNvSpPr>
          <p:nvPr userDrawn="1"/>
        </p:nvSpPr>
        <p:spPr bwMode="auto">
          <a:xfrm>
            <a:off x="0" y="6477000"/>
            <a:ext cx="9144000" cy="381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>
              <a:buFontTx/>
              <a:buNone/>
            </a:pPr>
            <a:endParaRPr lang="de-DE">
              <a:latin typeface="Times" charset="0"/>
            </a:endParaRPr>
          </a:p>
        </p:txBody>
      </p:sp>
      <p:sp>
        <p:nvSpPr>
          <p:cNvPr id="1042" name="Rectangle 18"/>
          <p:cNvSpPr>
            <a:spLocks noChangeArrowheads="1"/>
          </p:cNvSpPr>
          <p:nvPr/>
        </p:nvSpPr>
        <p:spPr bwMode="auto">
          <a:xfrm>
            <a:off x="0" y="0"/>
            <a:ext cx="9144000" cy="1258888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619250" y="1484784"/>
            <a:ext cx="7200000" cy="54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noAutofit/>
          </a:bodyPr>
          <a:lstStyle/>
          <a:p>
            <a:pPr lvl="0"/>
            <a:r>
              <a:rPr lang="de-DE" dirty="0" smtClean="0"/>
              <a:t>Mastertitelformat bearbeiten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619250" y="2338388"/>
            <a:ext cx="7197725" cy="3986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dirty="0" smtClean="0"/>
              <a:t>Mastertextformat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582025" y="6589713"/>
            <a:ext cx="234950" cy="15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r" eaLnBrk="0" hangingPunct="0">
              <a:lnSpc>
                <a:spcPts val="1200"/>
              </a:lnSpc>
              <a:buFontTx/>
              <a:buNone/>
              <a:defRPr sz="900" b="1">
                <a:solidFill>
                  <a:schemeClr val="bg1"/>
                </a:solidFill>
              </a:defRPr>
            </a:lvl1pPr>
          </a:lstStyle>
          <a:p>
            <a:fld id="{568E1DE0-F549-45DE-B7A4-3ABD08E80195}" type="slidenum">
              <a:rPr lang="de-DE"/>
              <a:pPr/>
              <a:t>‹Nr.›</a:t>
            </a:fld>
            <a:endParaRPr lang="de-DE">
              <a:solidFill>
                <a:schemeClr val="tx1"/>
              </a:solidFill>
            </a:endParaRPr>
          </a:p>
        </p:txBody>
      </p:sp>
      <p:sp>
        <p:nvSpPr>
          <p:cNvPr id="1043" name="Text Box 19"/>
          <p:cNvSpPr txBox="1">
            <a:spLocks noChangeArrowheads="1"/>
          </p:cNvSpPr>
          <p:nvPr/>
        </p:nvSpPr>
        <p:spPr bwMode="auto">
          <a:xfrm>
            <a:off x="7658100" y="1016223"/>
            <a:ext cx="554639" cy="1410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eaLnBrk="0" hangingPunct="0">
              <a:lnSpc>
                <a:spcPts val="1100"/>
              </a:lnSpc>
              <a:buFontTx/>
              <a:buNone/>
            </a:pPr>
            <a:r>
              <a:rPr lang="de-DE" sz="1000" b="1" dirty="0" smtClean="0">
                <a:solidFill>
                  <a:schemeClr val="bg1"/>
                </a:solidFill>
              </a:rPr>
              <a:t>Vorstand</a:t>
            </a:r>
            <a:endParaRPr lang="de-DE" sz="1000" b="1" dirty="0">
              <a:solidFill>
                <a:schemeClr val="bg1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84150" y="6589713"/>
            <a:ext cx="4385816" cy="153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lnSpc>
                <a:spcPts val="1200"/>
              </a:lnSpc>
              <a:buFontTx/>
              <a:buNone/>
              <a:defRPr sz="1000" b="1">
                <a:solidFill>
                  <a:schemeClr val="bg1"/>
                </a:solidFill>
              </a:defRPr>
            </a:lvl1pPr>
          </a:lstStyle>
          <a:p>
            <a:r>
              <a:rPr lang="de-DE" dirty="0" smtClean="0"/>
              <a:t>Manfred Scherbaum, Ressort Arbeitsgestaltung und Gesundheitsschutz</a:t>
            </a:r>
            <a:endParaRPr lang="de-DE" dirty="0"/>
          </a:p>
        </p:txBody>
      </p:sp>
      <p:pic>
        <p:nvPicPr>
          <p:cNvPr id="12" name="Picture 2" descr="C:\Users\stieberc\Desktop\Logo_ppt.jpg"/>
          <p:cNvPicPr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0000" y="0"/>
            <a:ext cx="720000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 Box 11"/>
          <p:cNvSpPr txBox="1">
            <a:spLocks noChangeArrowheads="1"/>
          </p:cNvSpPr>
          <p:nvPr userDrawn="1"/>
        </p:nvSpPr>
        <p:spPr bwMode="auto">
          <a:xfrm>
            <a:off x="5975351" y="872400"/>
            <a:ext cx="1485900" cy="27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Times" charset="0"/>
              <a:buChar char="•"/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Times" charset="0"/>
              <a:buChar char="•"/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Times" charset="0"/>
              <a:buChar char="•"/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Times" charset="0"/>
              <a:buChar char="•"/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>
              <a:lnSpc>
                <a:spcPts val="1100"/>
              </a:lnSpc>
              <a:buFontTx/>
              <a:buNone/>
              <a:defRPr/>
            </a:pPr>
            <a:r>
              <a:rPr lang="de-DE" sz="1000" b="1" dirty="0" smtClean="0">
                <a:solidFill>
                  <a:schemeClr val="bg1"/>
                </a:solidFill>
              </a:rPr>
              <a:t>Arbeitsgestaltung</a:t>
            </a:r>
          </a:p>
          <a:p>
            <a:pPr algn="r">
              <a:lnSpc>
                <a:spcPts val="1100"/>
              </a:lnSpc>
              <a:buFontTx/>
              <a:buNone/>
              <a:defRPr/>
            </a:pPr>
            <a:r>
              <a:rPr lang="de-DE" sz="1000" b="1" dirty="0" smtClean="0">
                <a:solidFill>
                  <a:schemeClr val="bg1"/>
                </a:solidFill>
              </a:rPr>
              <a:t>und Gesundheitsschutz</a:t>
            </a:r>
          </a:p>
        </p:txBody>
      </p:sp>
      <p:sp>
        <p:nvSpPr>
          <p:cNvPr id="14" name="Line 10"/>
          <p:cNvSpPr>
            <a:spLocks noChangeShapeType="1"/>
          </p:cNvSpPr>
          <p:nvPr userDrawn="1"/>
        </p:nvSpPr>
        <p:spPr bwMode="auto">
          <a:xfrm>
            <a:off x="7559675" y="819150"/>
            <a:ext cx="0" cy="377825"/>
          </a:xfrm>
          <a:prstGeom prst="line">
            <a:avLst/>
          </a:prstGeom>
          <a:noFill/>
          <a:ln w="1016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4" r:id="rId2"/>
    <p:sldLayoutId id="2147483653" r:id="rId3"/>
    <p:sldLayoutId id="2147483651" r:id="rId4"/>
    <p:sldLayoutId id="2147483655" r:id="rId5"/>
    <p:sldLayoutId id="2147483650" r:id="rId6"/>
  </p:sldLayoutIdLst>
  <p:hf hdr="0" dt="0"/>
  <p:txStyles>
    <p:titleStyle>
      <a:lvl1pPr algn="l" rtl="0" eaLnBrk="1" fontAlgn="base" hangingPunct="1">
        <a:lnSpc>
          <a:spcPts val="2600"/>
        </a:lnSpc>
        <a:spcBef>
          <a:spcPct val="0"/>
        </a:spcBef>
        <a:spcAft>
          <a:spcPct val="0"/>
        </a:spcAft>
        <a:defRPr sz="2400" b="1">
          <a:solidFill>
            <a:srgbClr val="FF0000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ts val="2600"/>
        </a:lnSpc>
        <a:spcBef>
          <a:spcPct val="0"/>
        </a:spcBef>
        <a:spcAft>
          <a:spcPct val="0"/>
        </a:spcAft>
        <a:defRPr sz="2400" b="1">
          <a:solidFill>
            <a:srgbClr val="FF0000"/>
          </a:solidFill>
          <a:latin typeface="Arial" charset="0"/>
        </a:defRPr>
      </a:lvl2pPr>
      <a:lvl3pPr algn="l" rtl="0" eaLnBrk="1" fontAlgn="base" hangingPunct="1">
        <a:lnSpc>
          <a:spcPts val="2600"/>
        </a:lnSpc>
        <a:spcBef>
          <a:spcPct val="0"/>
        </a:spcBef>
        <a:spcAft>
          <a:spcPct val="0"/>
        </a:spcAft>
        <a:defRPr sz="2400" b="1">
          <a:solidFill>
            <a:srgbClr val="FF0000"/>
          </a:solidFill>
          <a:latin typeface="Arial" charset="0"/>
        </a:defRPr>
      </a:lvl3pPr>
      <a:lvl4pPr algn="l" rtl="0" eaLnBrk="1" fontAlgn="base" hangingPunct="1">
        <a:lnSpc>
          <a:spcPts val="2600"/>
        </a:lnSpc>
        <a:spcBef>
          <a:spcPct val="0"/>
        </a:spcBef>
        <a:spcAft>
          <a:spcPct val="0"/>
        </a:spcAft>
        <a:defRPr sz="2400" b="1">
          <a:solidFill>
            <a:srgbClr val="FF0000"/>
          </a:solidFill>
          <a:latin typeface="Arial" charset="0"/>
        </a:defRPr>
      </a:lvl4pPr>
      <a:lvl5pPr algn="l" rtl="0" eaLnBrk="1" fontAlgn="base" hangingPunct="1">
        <a:lnSpc>
          <a:spcPts val="2600"/>
        </a:lnSpc>
        <a:spcBef>
          <a:spcPct val="0"/>
        </a:spcBef>
        <a:spcAft>
          <a:spcPct val="0"/>
        </a:spcAft>
        <a:defRPr sz="2400" b="1">
          <a:solidFill>
            <a:srgbClr val="FF0000"/>
          </a:solidFill>
          <a:latin typeface="Arial" charset="0"/>
        </a:defRPr>
      </a:lvl5pPr>
      <a:lvl6pPr marL="457200" algn="l" rtl="0" eaLnBrk="1" fontAlgn="base" hangingPunct="1">
        <a:lnSpc>
          <a:spcPts val="2600"/>
        </a:lnSpc>
        <a:spcBef>
          <a:spcPct val="0"/>
        </a:spcBef>
        <a:spcAft>
          <a:spcPct val="0"/>
        </a:spcAft>
        <a:defRPr sz="2400" b="1">
          <a:solidFill>
            <a:srgbClr val="FF0000"/>
          </a:solidFill>
          <a:latin typeface="Arial" charset="0"/>
        </a:defRPr>
      </a:lvl6pPr>
      <a:lvl7pPr marL="914400" algn="l" rtl="0" eaLnBrk="1" fontAlgn="base" hangingPunct="1">
        <a:lnSpc>
          <a:spcPts val="2600"/>
        </a:lnSpc>
        <a:spcBef>
          <a:spcPct val="0"/>
        </a:spcBef>
        <a:spcAft>
          <a:spcPct val="0"/>
        </a:spcAft>
        <a:defRPr sz="2400" b="1">
          <a:solidFill>
            <a:srgbClr val="FF0000"/>
          </a:solidFill>
          <a:latin typeface="Arial" charset="0"/>
        </a:defRPr>
      </a:lvl7pPr>
      <a:lvl8pPr marL="1371600" algn="l" rtl="0" eaLnBrk="1" fontAlgn="base" hangingPunct="1">
        <a:lnSpc>
          <a:spcPts val="2600"/>
        </a:lnSpc>
        <a:spcBef>
          <a:spcPct val="0"/>
        </a:spcBef>
        <a:spcAft>
          <a:spcPct val="0"/>
        </a:spcAft>
        <a:defRPr sz="2400" b="1">
          <a:solidFill>
            <a:srgbClr val="FF0000"/>
          </a:solidFill>
          <a:latin typeface="Arial" charset="0"/>
        </a:defRPr>
      </a:lvl8pPr>
      <a:lvl9pPr marL="1828800" algn="l" rtl="0" eaLnBrk="1" fontAlgn="base" hangingPunct="1">
        <a:lnSpc>
          <a:spcPts val="2600"/>
        </a:lnSpc>
        <a:spcBef>
          <a:spcPct val="0"/>
        </a:spcBef>
        <a:spcAft>
          <a:spcPct val="0"/>
        </a:spcAft>
        <a:defRPr sz="2400" b="1">
          <a:solidFill>
            <a:srgbClr val="FF0000"/>
          </a:solidFill>
          <a:latin typeface="Arial" charset="0"/>
        </a:defRPr>
      </a:lvl9pPr>
    </p:titleStyle>
    <p:bodyStyle>
      <a:lvl1pPr marL="254000" indent="-254000" algn="l" rtl="0" eaLnBrk="1" fontAlgn="base" hangingPunct="1">
        <a:lnSpc>
          <a:spcPts val="2200"/>
        </a:lnSpc>
        <a:spcBef>
          <a:spcPts val="1400"/>
        </a:spcBef>
        <a:spcAft>
          <a:spcPct val="0"/>
        </a:spcAft>
        <a:buSzPct val="120000"/>
        <a:buFont typeface="Times" charset="0"/>
        <a:buBlip>
          <a:blip r:embed="rId9"/>
        </a:buBlip>
        <a:defRPr b="1">
          <a:solidFill>
            <a:schemeClr val="tx1"/>
          </a:solidFill>
          <a:latin typeface="+mn-lt"/>
          <a:ea typeface="+mn-ea"/>
          <a:cs typeface="+mn-cs"/>
        </a:defRPr>
      </a:lvl1pPr>
      <a:lvl2pPr marL="584200" indent="-139700" algn="l" rtl="0" eaLnBrk="1" fontAlgn="base" hangingPunct="1">
        <a:lnSpc>
          <a:spcPts val="1600"/>
        </a:lnSpc>
        <a:spcBef>
          <a:spcPts val="800"/>
        </a:spcBef>
        <a:spcAft>
          <a:spcPct val="0"/>
        </a:spcAft>
        <a:buClr>
          <a:srgbClr val="FF0000"/>
        </a:buClr>
        <a:buFont typeface="Times" charset="0"/>
        <a:buChar char="•"/>
        <a:defRPr sz="1400">
          <a:solidFill>
            <a:schemeClr val="tx1"/>
          </a:solidFill>
          <a:latin typeface="+mn-lt"/>
        </a:defRPr>
      </a:lvl2pPr>
      <a:lvl3pPr marL="892175" indent="-117475" algn="l" rtl="0" eaLnBrk="1" fontAlgn="base" hangingPunct="1">
        <a:lnSpc>
          <a:spcPts val="1400"/>
        </a:lnSpc>
        <a:spcBef>
          <a:spcPts val="600"/>
        </a:spcBef>
        <a:spcAft>
          <a:spcPct val="0"/>
        </a:spcAft>
        <a:buClr>
          <a:schemeClr val="bg2"/>
        </a:buClr>
        <a:buFont typeface="Wingdings" charset="2"/>
        <a:buChar char="§"/>
        <a:defRPr sz="1200">
          <a:solidFill>
            <a:schemeClr val="tx1"/>
          </a:solidFill>
          <a:latin typeface="+mn-lt"/>
        </a:defRPr>
      </a:lvl3pPr>
      <a:lvl4pPr marL="1311275" indent="-228600" algn="l" rtl="0" eaLnBrk="1" fontAlgn="base" hangingPunct="1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</a:defRPr>
      </a:lvl4pPr>
      <a:lvl5pPr marL="1808163" indent="-306388" algn="l" rtl="0" eaLnBrk="1" fontAlgn="base" hangingPunct="1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Times" charset="0"/>
        </a:defRPr>
      </a:lvl5pPr>
      <a:lvl6pPr marL="2265363" indent="-306388" algn="l" rtl="0" eaLnBrk="1" fontAlgn="base" hangingPunct="1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Times" charset="0"/>
        </a:defRPr>
      </a:lvl6pPr>
      <a:lvl7pPr marL="2722563" indent="-306388" algn="l" rtl="0" eaLnBrk="1" fontAlgn="base" hangingPunct="1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Times" charset="0"/>
        </a:defRPr>
      </a:lvl7pPr>
      <a:lvl8pPr marL="3179763" indent="-306388" algn="l" rtl="0" eaLnBrk="1" fontAlgn="base" hangingPunct="1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Times" charset="0"/>
        </a:defRPr>
      </a:lvl8pPr>
      <a:lvl9pPr marL="3636963" indent="-306388" algn="l" rtl="0" eaLnBrk="1" fontAlgn="base" hangingPunct="1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Times" charset="0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emf"/><Relationship Id="rId3" Type="http://schemas.openxmlformats.org/officeDocument/2006/relationships/image" Target="../media/image2.png"/><Relationship Id="rId7" Type="http://schemas.openxmlformats.org/officeDocument/2006/relationships/image" Target="../media/image6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emf"/><Relationship Id="rId5" Type="http://schemas.openxmlformats.org/officeDocument/2006/relationships/image" Target="../media/image4.emf"/><Relationship Id="rId4" Type="http://schemas.openxmlformats.org/officeDocument/2006/relationships/image" Target="../media/image3.emf"/><Relationship Id="rId9" Type="http://schemas.openxmlformats.org/officeDocument/2006/relationships/image" Target="../media/image8.em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503238" y="5805264"/>
            <a:ext cx="8558212" cy="690786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de-DE" sz="2000" dirty="0" smtClean="0"/>
              <a:t>Der Konflikt um die Novellierung der Arbeitsstättenverordnung –</a:t>
            </a:r>
            <a:br>
              <a:rPr lang="de-DE" sz="2000" dirty="0" smtClean="0"/>
            </a:br>
            <a:r>
              <a:rPr lang="de-DE" sz="2000" dirty="0" smtClean="0"/>
              <a:t>und worum es in der Verordnung geht </a:t>
            </a:r>
            <a:endParaRPr lang="de-DE" sz="2000" dirty="0"/>
          </a:p>
        </p:txBody>
      </p:sp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539750" y="5300663"/>
            <a:ext cx="8496300" cy="20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lnSpc>
                <a:spcPts val="2200"/>
              </a:lnSpc>
              <a:spcBef>
                <a:spcPts val="1600"/>
              </a:spcBef>
              <a:buSzPct val="120000"/>
              <a:buBlip>
                <a:blip r:embed="rId3"/>
              </a:buBlip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lnSpc>
                <a:spcPts val="1600"/>
              </a:lnSpc>
              <a:spcBef>
                <a:spcPts val="800"/>
              </a:spcBef>
              <a:buClr>
                <a:srgbClr val="FF0000"/>
              </a:buClr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lnSpc>
                <a:spcPts val="1400"/>
              </a:lnSpc>
              <a:spcBef>
                <a:spcPts val="6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eaLnBrk="1" hangingPunct="1">
              <a:lnSpc>
                <a:spcPts val="1600"/>
              </a:lnSpc>
              <a:spcBef>
                <a:spcPct val="0"/>
              </a:spcBef>
              <a:buSzTx/>
              <a:buFontTx/>
              <a:buNone/>
            </a:pPr>
            <a:r>
              <a:rPr lang="de-DE" altLang="de-DE" sz="1400" b="0" dirty="0">
                <a:solidFill>
                  <a:schemeClr val="bg1"/>
                </a:solidFill>
              </a:rPr>
              <a:t>Manfred Scherbaum, Ressort Arbeitsgestaltung und Gesundheitsschutz beim Vorstand der IG Metall </a:t>
            </a: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79712" y="2566343"/>
            <a:ext cx="3807000" cy="402117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0746758">
            <a:off x="759301" y="2040534"/>
            <a:ext cx="2749500" cy="412699"/>
          </a:xfrm>
          <a:prstGeom prst="rect">
            <a:avLst/>
          </a:prstGeom>
        </p:spPr>
      </p:pic>
      <p:sp>
        <p:nvSpPr>
          <p:cNvPr id="8" name="Rechteck 7"/>
          <p:cNvSpPr/>
          <p:nvPr/>
        </p:nvSpPr>
        <p:spPr>
          <a:xfrm rot="471670">
            <a:off x="3783337" y="2017519"/>
            <a:ext cx="509431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de-DE" sz="2000" dirty="0">
                <a:solidFill>
                  <a:srgbClr val="333333"/>
                </a:solidFill>
                <a:latin typeface="Gotham Narrow SSm A"/>
                <a:ea typeface="Times New Roman" panose="02020603050405020304" pitchFamily="18" charset="0"/>
                <a:cs typeface="Helvetica" panose="020B0604020202020204" pitchFamily="34" charset="0"/>
              </a:rPr>
              <a:t>Der sozialistische Amoklauf von </a:t>
            </a:r>
            <a:r>
              <a:rPr lang="de-DE" sz="2000" dirty="0" err="1">
                <a:solidFill>
                  <a:srgbClr val="333333"/>
                </a:solidFill>
                <a:latin typeface="Gotham Narrow SSm A"/>
                <a:ea typeface="Times New Roman" panose="02020603050405020304" pitchFamily="18" charset="0"/>
                <a:cs typeface="Helvetica" panose="020B0604020202020204" pitchFamily="34" charset="0"/>
              </a:rPr>
              <a:t>Nahles</a:t>
            </a:r>
            <a:r>
              <a:rPr lang="de-DE" sz="2000" dirty="0">
                <a:solidFill>
                  <a:srgbClr val="333333"/>
                </a:solidFill>
                <a:latin typeface="Gotham Narrow SSm A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endParaRPr lang="de-DE" sz="2000" dirty="0"/>
          </a:p>
        </p:txBody>
      </p:sp>
      <p:pic>
        <p:nvPicPr>
          <p:cNvPr id="9" name="Grafik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823893">
            <a:off x="624933" y="3662728"/>
            <a:ext cx="3257100" cy="402117"/>
          </a:xfrm>
          <a:prstGeom prst="rect">
            <a:avLst/>
          </a:prstGeom>
        </p:spPr>
      </p:pic>
      <p:pic>
        <p:nvPicPr>
          <p:cNvPr id="10" name="Grafik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262941">
            <a:off x="3211127" y="3313707"/>
            <a:ext cx="4949100" cy="391535"/>
          </a:xfrm>
          <a:prstGeom prst="rect">
            <a:avLst/>
          </a:prstGeom>
        </p:spPr>
      </p:pic>
      <p:pic>
        <p:nvPicPr>
          <p:cNvPr id="11" name="Grafik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233248">
            <a:off x="3480775" y="4261692"/>
            <a:ext cx="2563380" cy="723811"/>
          </a:xfrm>
          <a:prstGeom prst="rect">
            <a:avLst/>
          </a:prstGeom>
        </p:spPr>
      </p:pic>
      <p:pic>
        <p:nvPicPr>
          <p:cNvPr id="12" name="Grafik 1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237993">
            <a:off x="6309196" y="4379824"/>
            <a:ext cx="1840050" cy="444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04327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83568" y="620688"/>
            <a:ext cx="4032870" cy="540000"/>
          </a:xfrm>
        </p:spPr>
        <p:txBody>
          <a:bodyPr/>
          <a:lstStyle/>
          <a:p>
            <a:r>
              <a:rPr lang="de-DE" sz="2000" dirty="0" smtClean="0">
                <a:solidFill>
                  <a:schemeClr val="bg1"/>
                </a:solidFill>
              </a:rPr>
              <a:t>Gliederung</a:t>
            </a:r>
            <a:endParaRPr lang="de-DE" sz="2000" dirty="0">
              <a:solidFill>
                <a:schemeClr val="bg1"/>
              </a:solidFill>
            </a:endParaRP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D64997-12B8-4B92-8586-39D430AF88F2}" type="slidenum">
              <a:rPr lang="de-DE" smtClean="0"/>
              <a:pPr/>
              <a:t>2</a:t>
            </a:fld>
            <a:endParaRPr lang="de-DE">
              <a:solidFill>
                <a:schemeClr val="tx1"/>
              </a:solidFill>
            </a:endParaRP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Manfred Scherbaum, Ressort Arbeitsgestaltung und Gesundheitsschutz</a:t>
            </a:r>
            <a:endParaRPr lang="de-DE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12"/>
          </p:nvPr>
        </p:nvSpPr>
        <p:spPr>
          <a:xfrm>
            <a:off x="683568" y="2204864"/>
            <a:ext cx="7201172" cy="3816424"/>
          </a:xfrm>
        </p:spPr>
        <p:txBody>
          <a:bodyPr/>
          <a:lstStyle/>
          <a:p>
            <a:r>
              <a:rPr lang="de-DE" dirty="0"/>
              <a:t>a</a:t>
            </a:r>
            <a:r>
              <a:rPr lang="de-DE" dirty="0" smtClean="0"/>
              <a:t>ktuelle Entwicklungen und Konflikte im Arbeitsschutzrecht</a:t>
            </a:r>
          </a:p>
          <a:p>
            <a:r>
              <a:rPr lang="de-DE" dirty="0" smtClean="0"/>
              <a:t>Kern der Novellierung der Arbeitsstättenverordnung</a:t>
            </a:r>
          </a:p>
          <a:p>
            <a:r>
              <a:rPr lang="de-DE" dirty="0"/>
              <a:t>a</a:t>
            </a:r>
            <a:r>
              <a:rPr lang="de-DE" dirty="0" smtClean="0"/>
              <a:t>usgewählte Kritikpunkte und Faktenlage</a:t>
            </a:r>
          </a:p>
          <a:p>
            <a:r>
              <a:rPr lang="de-DE" dirty="0" smtClean="0"/>
              <a:t>Beispiele zum „Vorführen“ finden sich immer …</a:t>
            </a:r>
          </a:p>
          <a:p>
            <a:r>
              <a:rPr lang="de-DE" dirty="0"/>
              <a:t>a</a:t>
            </a:r>
            <a:r>
              <a:rPr lang="de-DE" dirty="0" smtClean="0"/>
              <a:t>ktueller Stand der Auseinandersetzung bzw. Entwicklung</a:t>
            </a:r>
          </a:p>
          <a:p>
            <a:r>
              <a:rPr lang="de-DE" dirty="0" smtClean="0"/>
              <a:t>Inhaltsübersicht zur novellierten Verordnung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1596739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83568" y="620688"/>
            <a:ext cx="4032870" cy="540000"/>
          </a:xfrm>
        </p:spPr>
        <p:txBody>
          <a:bodyPr/>
          <a:lstStyle/>
          <a:p>
            <a:r>
              <a:rPr lang="de-DE" sz="2000" dirty="0" smtClean="0">
                <a:solidFill>
                  <a:schemeClr val="bg1"/>
                </a:solidFill>
              </a:rPr>
              <a:t>Arbeitsschutzrecht –</a:t>
            </a:r>
            <a:br>
              <a:rPr lang="de-DE" sz="2000" dirty="0" smtClean="0">
                <a:solidFill>
                  <a:schemeClr val="bg1"/>
                </a:solidFill>
              </a:rPr>
            </a:br>
            <a:r>
              <a:rPr lang="de-DE" sz="2000" dirty="0" smtClean="0">
                <a:solidFill>
                  <a:schemeClr val="bg1"/>
                </a:solidFill>
              </a:rPr>
              <a:t>Entwicklungen (I)</a:t>
            </a:r>
            <a:endParaRPr lang="de-DE" sz="2000" dirty="0">
              <a:solidFill>
                <a:schemeClr val="bg1"/>
              </a:solidFill>
            </a:endParaRP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D64997-12B8-4B92-8586-39D430AF88F2}" type="slidenum">
              <a:rPr lang="de-DE" smtClean="0"/>
              <a:pPr/>
              <a:t>3</a:t>
            </a:fld>
            <a:endParaRPr lang="de-DE">
              <a:solidFill>
                <a:schemeClr val="tx1"/>
              </a:solidFill>
            </a:endParaRP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Manfred Scherbaum, Ressort Arbeitsgestaltung und Gesundheitsschutz</a:t>
            </a:r>
            <a:endParaRPr lang="de-DE" dirty="0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054" y="1557958"/>
            <a:ext cx="7877971" cy="4771090"/>
          </a:xfrm>
          <a:prstGeom prst="rect">
            <a:avLst/>
          </a:prstGeom>
          <a:solidFill>
            <a:srgbClr val="FFFF99"/>
          </a:solidFill>
        </p:spPr>
      </p:pic>
      <p:sp>
        <p:nvSpPr>
          <p:cNvPr id="7" name="Textfeld 6"/>
          <p:cNvSpPr txBox="1"/>
          <p:nvPr/>
        </p:nvSpPr>
        <p:spPr>
          <a:xfrm>
            <a:off x="2267744" y="2852936"/>
            <a:ext cx="2952328" cy="24622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de-DE" sz="1000" dirty="0" smtClean="0">
                <a:solidFill>
                  <a:srgbClr val="FF0000"/>
                </a:solidFill>
              </a:rPr>
              <a:t>Systematische Integration der Thematik</a:t>
            </a:r>
          </a:p>
        </p:txBody>
      </p:sp>
      <p:cxnSp>
        <p:nvCxnSpPr>
          <p:cNvPr id="8" name="Gerader Verbinder 7"/>
          <p:cNvCxnSpPr>
            <a:stCxn id="7" idx="1"/>
          </p:cNvCxnSpPr>
          <p:nvPr/>
        </p:nvCxnSpPr>
        <p:spPr bwMode="auto">
          <a:xfrm flipH="1">
            <a:off x="1259632" y="2976047"/>
            <a:ext cx="1008112" cy="0"/>
          </a:xfrm>
          <a:prstGeom prst="line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" name="Gerader Verbinder 11"/>
          <p:cNvCxnSpPr/>
          <p:nvPr/>
        </p:nvCxnSpPr>
        <p:spPr bwMode="auto">
          <a:xfrm flipH="1">
            <a:off x="4644008" y="2976047"/>
            <a:ext cx="2088232" cy="0"/>
          </a:xfrm>
          <a:prstGeom prst="line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7" name="Gerade Verbindung mit Pfeil 16"/>
          <p:cNvCxnSpPr/>
          <p:nvPr/>
        </p:nvCxnSpPr>
        <p:spPr bwMode="auto">
          <a:xfrm>
            <a:off x="3419872" y="3099157"/>
            <a:ext cx="0" cy="236929"/>
          </a:xfrm>
          <a:prstGeom prst="straightConnector1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Gerade Verbindung mit Pfeil 21"/>
          <p:cNvCxnSpPr/>
          <p:nvPr/>
        </p:nvCxnSpPr>
        <p:spPr bwMode="auto">
          <a:xfrm flipH="1">
            <a:off x="1259632" y="2991331"/>
            <a:ext cx="876" cy="323850"/>
          </a:xfrm>
          <a:prstGeom prst="straightConnector1">
            <a:avLst/>
          </a:prstGeom>
          <a:noFill/>
          <a:ln w="25400" cap="flat" cmpd="sng" algn="ctr">
            <a:solidFill>
              <a:srgbClr val="FFC000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3" name="Gerade Verbindung mit Pfeil 22"/>
          <p:cNvCxnSpPr/>
          <p:nvPr/>
        </p:nvCxnSpPr>
        <p:spPr bwMode="auto">
          <a:xfrm>
            <a:off x="2411760" y="3099157"/>
            <a:ext cx="0" cy="216024"/>
          </a:xfrm>
          <a:prstGeom prst="straightConnector1">
            <a:avLst/>
          </a:prstGeom>
          <a:noFill/>
          <a:ln w="25400" cap="flat" cmpd="sng" algn="ctr">
            <a:solidFill>
              <a:srgbClr val="FFC000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6" name="Gerader Verbinder 25"/>
          <p:cNvCxnSpPr/>
          <p:nvPr/>
        </p:nvCxnSpPr>
        <p:spPr bwMode="auto">
          <a:xfrm flipV="1">
            <a:off x="6732240" y="2976047"/>
            <a:ext cx="0" cy="236930"/>
          </a:xfrm>
          <a:prstGeom prst="line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0" name="Bogen 29"/>
          <p:cNvSpPr/>
          <p:nvPr/>
        </p:nvSpPr>
        <p:spPr bwMode="auto">
          <a:xfrm flipH="1">
            <a:off x="755576" y="4005064"/>
            <a:ext cx="360040" cy="936104"/>
          </a:xfrm>
          <a:prstGeom prst="arc">
            <a:avLst>
              <a:gd name="adj1" fmla="val 16200000"/>
              <a:gd name="adj2" fmla="val 5137759"/>
            </a:avLst>
          </a:prstGeom>
          <a:noFill/>
          <a:ln w="25400" cap="flat" cmpd="sng" algn="ctr">
            <a:solidFill>
              <a:srgbClr val="FFC000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Times" charset="0"/>
              <a:buChar char="•"/>
              <a:tabLst/>
            </a:pPr>
            <a:endParaRPr kumimoji="0" lang="de-DE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1" name="Bogen 30"/>
          <p:cNvSpPr/>
          <p:nvPr/>
        </p:nvSpPr>
        <p:spPr bwMode="auto">
          <a:xfrm flipH="1">
            <a:off x="1907704" y="4005064"/>
            <a:ext cx="360040" cy="936104"/>
          </a:xfrm>
          <a:prstGeom prst="arc">
            <a:avLst>
              <a:gd name="adj1" fmla="val 16200000"/>
              <a:gd name="adj2" fmla="val 5137759"/>
            </a:avLst>
          </a:prstGeom>
          <a:noFill/>
          <a:ln w="25400" cap="flat" cmpd="sng" algn="ctr">
            <a:solidFill>
              <a:srgbClr val="FFC000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Times" charset="0"/>
              <a:buChar char="•"/>
              <a:tabLst/>
            </a:pPr>
            <a:endParaRPr kumimoji="0" lang="de-DE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2" name="Bogen 31"/>
          <p:cNvSpPr/>
          <p:nvPr/>
        </p:nvSpPr>
        <p:spPr bwMode="auto">
          <a:xfrm flipH="1">
            <a:off x="3419872" y="3964657"/>
            <a:ext cx="360040" cy="970429"/>
          </a:xfrm>
          <a:prstGeom prst="arc">
            <a:avLst>
              <a:gd name="adj1" fmla="val 16818382"/>
              <a:gd name="adj2" fmla="val 5137759"/>
            </a:avLst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Times" charset="0"/>
              <a:buChar char="•"/>
              <a:tabLst/>
            </a:pPr>
            <a:endParaRPr kumimoji="0" lang="de-DE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34" name="Gerader Verbinder 33"/>
          <p:cNvCxnSpPr/>
          <p:nvPr/>
        </p:nvCxnSpPr>
        <p:spPr bwMode="auto">
          <a:xfrm flipH="1">
            <a:off x="6228184" y="3094512"/>
            <a:ext cx="1080120" cy="278276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ysDash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5" name="Gerader Verbinder 34"/>
          <p:cNvCxnSpPr/>
          <p:nvPr/>
        </p:nvCxnSpPr>
        <p:spPr bwMode="auto">
          <a:xfrm>
            <a:off x="6228184" y="3094512"/>
            <a:ext cx="1151252" cy="278276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ysDash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41795222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83568" y="620688"/>
            <a:ext cx="4032870" cy="540000"/>
          </a:xfrm>
        </p:spPr>
        <p:txBody>
          <a:bodyPr/>
          <a:lstStyle/>
          <a:p>
            <a:r>
              <a:rPr lang="de-DE" sz="2000" dirty="0" smtClean="0">
                <a:solidFill>
                  <a:schemeClr val="bg1"/>
                </a:solidFill>
              </a:rPr>
              <a:t>Arbeitsschutzrecht –</a:t>
            </a:r>
            <a:br>
              <a:rPr lang="de-DE" sz="2000" dirty="0" smtClean="0">
                <a:solidFill>
                  <a:schemeClr val="bg1"/>
                </a:solidFill>
              </a:rPr>
            </a:br>
            <a:r>
              <a:rPr lang="de-DE" sz="2000" dirty="0" smtClean="0">
                <a:solidFill>
                  <a:schemeClr val="bg1"/>
                </a:solidFill>
              </a:rPr>
              <a:t>Entwicklungen (II)</a:t>
            </a:r>
            <a:endParaRPr lang="de-DE" sz="2000" dirty="0">
              <a:solidFill>
                <a:schemeClr val="bg1"/>
              </a:solidFill>
            </a:endParaRP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D64997-12B8-4B92-8586-39D430AF88F2}" type="slidenum">
              <a:rPr lang="de-DE" smtClean="0"/>
              <a:pPr/>
              <a:t>4</a:t>
            </a:fld>
            <a:endParaRPr lang="de-DE">
              <a:solidFill>
                <a:schemeClr val="tx1"/>
              </a:solidFill>
            </a:endParaRP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Manfred Scherbaum, Ressort Arbeitsgestaltung und Gesundheitsschutz</a:t>
            </a:r>
            <a:endParaRPr lang="de-DE" dirty="0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054" y="1557958"/>
            <a:ext cx="7877971" cy="4771090"/>
          </a:xfrm>
          <a:prstGeom prst="rect">
            <a:avLst/>
          </a:prstGeom>
          <a:solidFill>
            <a:srgbClr val="FFFF99"/>
          </a:solidFill>
        </p:spPr>
      </p:pic>
      <p:sp>
        <p:nvSpPr>
          <p:cNvPr id="7" name="Textfeld 6"/>
          <p:cNvSpPr txBox="1"/>
          <p:nvPr/>
        </p:nvSpPr>
        <p:spPr>
          <a:xfrm>
            <a:off x="2267744" y="2852936"/>
            <a:ext cx="2952328" cy="24622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de-DE" sz="1000" dirty="0" smtClean="0">
                <a:solidFill>
                  <a:srgbClr val="FF0000"/>
                </a:solidFill>
              </a:rPr>
              <a:t>Systematische Integration der Thematik</a:t>
            </a:r>
          </a:p>
        </p:txBody>
      </p:sp>
      <p:cxnSp>
        <p:nvCxnSpPr>
          <p:cNvPr id="8" name="Gerader Verbinder 7"/>
          <p:cNvCxnSpPr>
            <a:stCxn id="7" idx="1"/>
          </p:cNvCxnSpPr>
          <p:nvPr/>
        </p:nvCxnSpPr>
        <p:spPr bwMode="auto">
          <a:xfrm flipH="1">
            <a:off x="1259632" y="2976047"/>
            <a:ext cx="1008112" cy="0"/>
          </a:xfrm>
          <a:prstGeom prst="line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" name="Gerader Verbinder 11"/>
          <p:cNvCxnSpPr/>
          <p:nvPr/>
        </p:nvCxnSpPr>
        <p:spPr bwMode="auto">
          <a:xfrm flipH="1">
            <a:off x="4644008" y="2976047"/>
            <a:ext cx="2088232" cy="0"/>
          </a:xfrm>
          <a:prstGeom prst="line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7" name="Gerade Verbindung mit Pfeil 16"/>
          <p:cNvCxnSpPr/>
          <p:nvPr/>
        </p:nvCxnSpPr>
        <p:spPr bwMode="auto">
          <a:xfrm>
            <a:off x="3419872" y="3099157"/>
            <a:ext cx="0" cy="236929"/>
          </a:xfrm>
          <a:prstGeom prst="straightConnector1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Gerade Verbindung mit Pfeil 21"/>
          <p:cNvCxnSpPr/>
          <p:nvPr/>
        </p:nvCxnSpPr>
        <p:spPr bwMode="auto">
          <a:xfrm flipH="1">
            <a:off x="1259632" y="2991331"/>
            <a:ext cx="876" cy="323850"/>
          </a:xfrm>
          <a:prstGeom prst="straightConnector1">
            <a:avLst/>
          </a:prstGeom>
          <a:noFill/>
          <a:ln w="25400" cap="flat" cmpd="sng" algn="ctr">
            <a:solidFill>
              <a:srgbClr val="FFC000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3" name="Gerade Verbindung mit Pfeil 22"/>
          <p:cNvCxnSpPr/>
          <p:nvPr/>
        </p:nvCxnSpPr>
        <p:spPr bwMode="auto">
          <a:xfrm>
            <a:off x="2411760" y="3099157"/>
            <a:ext cx="0" cy="216024"/>
          </a:xfrm>
          <a:prstGeom prst="straightConnector1">
            <a:avLst/>
          </a:prstGeom>
          <a:noFill/>
          <a:ln w="25400" cap="flat" cmpd="sng" algn="ctr">
            <a:solidFill>
              <a:srgbClr val="FFC000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6" name="Gerader Verbinder 25"/>
          <p:cNvCxnSpPr/>
          <p:nvPr/>
        </p:nvCxnSpPr>
        <p:spPr bwMode="auto">
          <a:xfrm flipV="1">
            <a:off x="6732240" y="2976047"/>
            <a:ext cx="0" cy="236930"/>
          </a:xfrm>
          <a:prstGeom prst="line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0" name="Bogen 29"/>
          <p:cNvSpPr/>
          <p:nvPr/>
        </p:nvSpPr>
        <p:spPr bwMode="auto">
          <a:xfrm flipH="1">
            <a:off x="755576" y="4005064"/>
            <a:ext cx="360040" cy="936104"/>
          </a:xfrm>
          <a:prstGeom prst="arc">
            <a:avLst>
              <a:gd name="adj1" fmla="val 16200000"/>
              <a:gd name="adj2" fmla="val 5137759"/>
            </a:avLst>
          </a:prstGeom>
          <a:noFill/>
          <a:ln w="25400" cap="flat" cmpd="sng" algn="ctr">
            <a:solidFill>
              <a:srgbClr val="FFC000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Times" charset="0"/>
              <a:buChar char="•"/>
              <a:tabLst/>
            </a:pPr>
            <a:endParaRPr kumimoji="0" lang="de-DE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1" name="Bogen 30"/>
          <p:cNvSpPr/>
          <p:nvPr/>
        </p:nvSpPr>
        <p:spPr bwMode="auto">
          <a:xfrm flipH="1">
            <a:off x="1907704" y="4005064"/>
            <a:ext cx="360040" cy="936104"/>
          </a:xfrm>
          <a:prstGeom prst="arc">
            <a:avLst>
              <a:gd name="adj1" fmla="val 16200000"/>
              <a:gd name="adj2" fmla="val 5137759"/>
            </a:avLst>
          </a:prstGeom>
          <a:noFill/>
          <a:ln w="25400" cap="flat" cmpd="sng" algn="ctr">
            <a:solidFill>
              <a:srgbClr val="FFC000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Times" charset="0"/>
              <a:buChar char="•"/>
              <a:tabLst/>
            </a:pPr>
            <a:endParaRPr kumimoji="0" lang="de-DE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2" name="Bogen 31"/>
          <p:cNvSpPr/>
          <p:nvPr/>
        </p:nvSpPr>
        <p:spPr bwMode="auto">
          <a:xfrm flipH="1">
            <a:off x="3419872" y="3964657"/>
            <a:ext cx="360040" cy="970429"/>
          </a:xfrm>
          <a:prstGeom prst="arc">
            <a:avLst>
              <a:gd name="adj1" fmla="val 16818382"/>
              <a:gd name="adj2" fmla="val 5137759"/>
            </a:avLst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Times" charset="0"/>
              <a:buChar char="•"/>
              <a:tabLst/>
            </a:pPr>
            <a:endParaRPr kumimoji="0" lang="de-DE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34" name="Gerader Verbinder 33"/>
          <p:cNvCxnSpPr/>
          <p:nvPr/>
        </p:nvCxnSpPr>
        <p:spPr bwMode="auto">
          <a:xfrm flipH="1">
            <a:off x="6228184" y="3094512"/>
            <a:ext cx="1080120" cy="278276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ysDash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5" name="Gerader Verbinder 34"/>
          <p:cNvCxnSpPr/>
          <p:nvPr/>
        </p:nvCxnSpPr>
        <p:spPr bwMode="auto">
          <a:xfrm>
            <a:off x="6228184" y="3094512"/>
            <a:ext cx="1151252" cy="278276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ysDash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8" name="Textfeld 17"/>
          <p:cNvSpPr txBox="1"/>
          <p:nvPr/>
        </p:nvSpPr>
        <p:spPr>
          <a:xfrm>
            <a:off x="6516216" y="1401443"/>
            <a:ext cx="936104" cy="461665"/>
          </a:xfrm>
          <a:prstGeom prst="rect">
            <a:avLst/>
          </a:prstGeom>
          <a:solidFill>
            <a:srgbClr val="FFFF00"/>
          </a:solidFill>
          <a:ln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de-DE" sz="1200" dirty="0" smtClean="0"/>
              <a:t>Bürokratie-Vorwurf</a:t>
            </a:r>
          </a:p>
        </p:txBody>
      </p:sp>
      <p:sp>
        <p:nvSpPr>
          <p:cNvPr id="19" name="Textfeld 18"/>
          <p:cNvSpPr txBox="1"/>
          <p:nvPr/>
        </p:nvSpPr>
        <p:spPr>
          <a:xfrm rot="20982028">
            <a:off x="5122270" y="1425082"/>
            <a:ext cx="1393946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de-DE" sz="1200" dirty="0" smtClean="0"/>
              <a:t>Programm REFIT</a:t>
            </a:r>
          </a:p>
        </p:txBody>
      </p:sp>
      <p:cxnSp>
        <p:nvCxnSpPr>
          <p:cNvPr id="20" name="Gerade Verbindung mit Pfeil 19"/>
          <p:cNvCxnSpPr>
            <a:stCxn id="18" idx="1"/>
          </p:cNvCxnSpPr>
          <p:nvPr/>
        </p:nvCxnSpPr>
        <p:spPr bwMode="auto">
          <a:xfrm flipH="1">
            <a:off x="5122270" y="1632276"/>
            <a:ext cx="1393946" cy="269276"/>
          </a:xfrm>
          <a:prstGeom prst="straightConnector1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4" name="Textfeld 23"/>
          <p:cNvSpPr txBox="1"/>
          <p:nvPr/>
        </p:nvSpPr>
        <p:spPr>
          <a:xfrm>
            <a:off x="6228184" y="1969305"/>
            <a:ext cx="645808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de-DE" sz="1000" dirty="0" smtClean="0"/>
              <a:t>„</a:t>
            </a:r>
            <a:r>
              <a:rPr lang="de-DE" sz="1000" dirty="0" err="1" smtClean="0"/>
              <a:t>One</a:t>
            </a:r>
            <a:r>
              <a:rPr lang="de-DE" sz="1000" dirty="0" smtClean="0"/>
              <a:t> in, </a:t>
            </a:r>
            <a:r>
              <a:rPr lang="de-DE" sz="1000" dirty="0" err="1" smtClean="0"/>
              <a:t>one</a:t>
            </a:r>
            <a:r>
              <a:rPr lang="de-DE" sz="1000" dirty="0" smtClean="0"/>
              <a:t> out“</a:t>
            </a:r>
          </a:p>
        </p:txBody>
      </p:sp>
      <p:cxnSp>
        <p:nvCxnSpPr>
          <p:cNvPr id="25" name="Gerade Verbindung mit Pfeil 24"/>
          <p:cNvCxnSpPr/>
          <p:nvPr/>
        </p:nvCxnSpPr>
        <p:spPr bwMode="auto">
          <a:xfrm>
            <a:off x="7020272" y="1901552"/>
            <a:ext cx="0" cy="1197601"/>
          </a:xfrm>
          <a:prstGeom prst="straightConnector1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7" name="Bogen 26"/>
          <p:cNvSpPr/>
          <p:nvPr/>
        </p:nvSpPr>
        <p:spPr bwMode="auto">
          <a:xfrm rot="21414098" flipH="1">
            <a:off x="7149424" y="1722809"/>
            <a:ext cx="531518" cy="880403"/>
          </a:xfrm>
          <a:prstGeom prst="arc">
            <a:avLst>
              <a:gd name="adj1" fmla="val 18458317"/>
              <a:gd name="adj2" fmla="val 5731456"/>
            </a:avLst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Times" charset="0"/>
              <a:buChar char="•"/>
              <a:tabLst/>
            </a:pPr>
            <a:endParaRPr kumimoji="0" lang="de-DE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8" name="Bogen 27"/>
          <p:cNvSpPr/>
          <p:nvPr/>
        </p:nvSpPr>
        <p:spPr bwMode="auto">
          <a:xfrm rot="21414098">
            <a:off x="6517040" y="1745052"/>
            <a:ext cx="378066" cy="960815"/>
          </a:xfrm>
          <a:prstGeom prst="arc">
            <a:avLst>
              <a:gd name="adj1" fmla="val 17738374"/>
              <a:gd name="adj2" fmla="val 5731456"/>
            </a:avLst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Times" charset="0"/>
              <a:buChar char="•"/>
              <a:tabLst/>
            </a:pPr>
            <a:endParaRPr kumimoji="0" lang="de-DE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3377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D64997-12B8-4B92-8586-39D430AF88F2}" type="slidenum">
              <a:rPr lang="de-DE" smtClean="0"/>
              <a:pPr/>
              <a:t>5</a:t>
            </a:fld>
            <a:endParaRPr lang="de-DE">
              <a:solidFill>
                <a:schemeClr val="tx1"/>
              </a:solidFill>
            </a:endParaRP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Manfred Scherbaum, Ressort Arbeitsgestaltung und Gesundheitsschutz</a:t>
            </a:r>
            <a:endParaRPr lang="de-DE" dirty="0"/>
          </a:p>
        </p:txBody>
      </p:sp>
      <p:sp>
        <p:nvSpPr>
          <p:cNvPr id="6" name="Textfeld 5"/>
          <p:cNvSpPr txBox="1"/>
          <p:nvPr/>
        </p:nvSpPr>
        <p:spPr>
          <a:xfrm>
            <a:off x="467544" y="1484784"/>
            <a:ext cx="7776864" cy="415498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de-DE" b="1" i="1" dirty="0" smtClean="0"/>
              <a:t>Wesentliche</a:t>
            </a:r>
            <a:r>
              <a:rPr lang="de-DE" b="1" dirty="0" smtClean="0"/>
              <a:t> Veränderungen im Verordnungs-Entwurf:</a:t>
            </a:r>
          </a:p>
          <a:p>
            <a:pPr marL="342900" indent="-342900"/>
            <a:r>
              <a:rPr lang="de-DE" b="1" dirty="0" smtClean="0"/>
              <a:t>Integration zentraler Inhalte der Bildschirmarbeitsverordnung (von 1996)</a:t>
            </a:r>
          </a:p>
          <a:p>
            <a:pPr marL="342900" indent="-342900"/>
            <a:r>
              <a:rPr lang="de-DE" b="1" dirty="0" smtClean="0"/>
              <a:t>Aufnahme von Bestimmungen über </a:t>
            </a:r>
            <a:r>
              <a:rPr lang="de-DE" b="1" i="1" dirty="0" smtClean="0"/>
              <a:t>mobile Bildschirmgeräte</a:t>
            </a:r>
          </a:p>
          <a:p>
            <a:pPr marL="342900" indent="-342900"/>
            <a:r>
              <a:rPr lang="de-DE" b="1" dirty="0" smtClean="0"/>
              <a:t>Einbeziehung des </a:t>
            </a:r>
            <a:r>
              <a:rPr lang="de-DE" b="1" i="1" dirty="0" smtClean="0"/>
              <a:t>Home Office</a:t>
            </a:r>
            <a:r>
              <a:rPr lang="de-DE" b="1" dirty="0" smtClean="0"/>
              <a:t> in den Geltungsbereich</a:t>
            </a:r>
          </a:p>
          <a:p>
            <a:pPr marL="342900" indent="-342900"/>
            <a:r>
              <a:rPr lang="de-DE" b="1" dirty="0" smtClean="0"/>
              <a:t>Konkretisierung der Anforderungen an die </a:t>
            </a:r>
            <a:r>
              <a:rPr lang="de-DE" b="1" i="1" dirty="0" smtClean="0"/>
              <a:t>Unterweisung</a:t>
            </a:r>
            <a:r>
              <a:rPr lang="de-DE" b="1" dirty="0" smtClean="0"/>
              <a:t> der Beschäftigten</a:t>
            </a:r>
          </a:p>
          <a:p>
            <a:pPr marL="342900" indent="-342900"/>
            <a:r>
              <a:rPr lang="de-DE" b="1" dirty="0" smtClean="0"/>
              <a:t>Konkretisierung einzelner Bestimmungen</a:t>
            </a:r>
          </a:p>
        </p:txBody>
      </p:sp>
      <p:sp>
        <p:nvSpPr>
          <p:cNvPr id="8" name="Titel 1"/>
          <p:cNvSpPr txBox="1">
            <a:spLocks/>
          </p:cNvSpPr>
          <p:nvPr/>
        </p:nvSpPr>
        <p:spPr bwMode="auto">
          <a:xfrm>
            <a:off x="467544" y="548680"/>
            <a:ext cx="7200000" cy="54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noAutofit/>
          </a:bodyPr>
          <a:lstStyle>
            <a:lvl1pPr algn="l" rtl="0" eaLnBrk="1" fontAlgn="base" hangingPunct="1">
              <a:lnSpc>
                <a:spcPts val="26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0000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lnSpc>
                <a:spcPts val="26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0000"/>
                </a:solidFill>
                <a:latin typeface="Arial" charset="0"/>
              </a:defRPr>
            </a:lvl2pPr>
            <a:lvl3pPr algn="l" rtl="0" eaLnBrk="1" fontAlgn="base" hangingPunct="1">
              <a:lnSpc>
                <a:spcPts val="26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0000"/>
                </a:solidFill>
                <a:latin typeface="Arial" charset="0"/>
              </a:defRPr>
            </a:lvl3pPr>
            <a:lvl4pPr algn="l" rtl="0" eaLnBrk="1" fontAlgn="base" hangingPunct="1">
              <a:lnSpc>
                <a:spcPts val="26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0000"/>
                </a:solidFill>
                <a:latin typeface="Arial" charset="0"/>
              </a:defRPr>
            </a:lvl4pPr>
            <a:lvl5pPr algn="l" rtl="0" eaLnBrk="1" fontAlgn="base" hangingPunct="1">
              <a:lnSpc>
                <a:spcPts val="26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0000"/>
                </a:solidFill>
                <a:latin typeface="Arial" charset="0"/>
              </a:defRPr>
            </a:lvl5pPr>
            <a:lvl6pPr marL="457200" algn="l" rtl="0" eaLnBrk="1" fontAlgn="base" hangingPunct="1">
              <a:lnSpc>
                <a:spcPts val="26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0000"/>
                </a:solidFill>
                <a:latin typeface="Arial" charset="0"/>
              </a:defRPr>
            </a:lvl6pPr>
            <a:lvl7pPr marL="914400" algn="l" rtl="0" eaLnBrk="1" fontAlgn="base" hangingPunct="1">
              <a:lnSpc>
                <a:spcPts val="26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0000"/>
                </a:solidFill>
                <a:latin typeface="Arial" charset="0"/>
              </a:defRPr>
            </a:lvl7pPr>
            <a:lvl8pPr marL="1371600" algn="l" rtl="0" eaLnBrk="1" fontAlgn="base" hangingPunct="1">
              <a:lnSpc>
                <a:spcPts val="26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0000"/>
                </a:solidFill>
                <a:latin typeface="Arial" charset="0"/>
              </a:defRPr>
            </a:lvl8pPr>
            <a:lvl9pPr marL="1828800" algn="l" rtl="0" eaLnBrk="1" fontAlgn="base" hangingPunct="1">
              <a:lnSpc>
                <a:spcPts val="26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0000"/>
                </a:solidFill>
                <a:latin typeface="Arial" charset="0"/>
              </a:defRPr>
            </a:lvl9pPr>
          </a:lstStyle>
          <a:p>
            <a:pPr>
              <a:buFontTx/>
              <a:buNone/>
            </a:pPr>
            <a:r>
              <a:rPr lang="de-DE" kern="0" smtClean="0">
                <a:solidFill>
                  <a:schemeClr val="bg1"/>
                </a:solidFill>
              </a:rPr>
              <a:t>Arbeitsstättenverordnung –</a:t>
            </a:r>
            <a:br>
              <a:rPr lang="de-DE" kern="0" smtClean="0">
                <a:solidFill>
                  <a:schemeClr val="bg1"/>
                </a:solidFill>
              </a:rPr>
            </a:br>
            <a:r>
              <a:rPr lang="de-DE" kern="0" smtClean="0">
                <a:solidFill>
                  <a:schemeClr val="bg1"/>
                </a:solidFill>
              </a:rPr>
              <a:t>Die Novellierung im Grobüberblick</a:t>
            </a:r>
            <a:endParaRPr lang="de-DE" kern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84108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/>
          <p:cNvSpPr>
            <a:spLocks noGrp="1"/>
          </p:cNvSpPr>
          <p:nvPr>
            <p:ph type="sldNum" sz="quarter" idx="10"/>
          </p:nvPr>
        </p:nvSpPr>
        <p:spPr>
          <a:xfrm>
            <a:off x="8752855" y="6589713"/>
            <a:ext cx="64120" cy="141642"/>
          </a:xfrm>
        </p:spPr>
        <p:txBody>
          <a:bodyPr/>
          <a:lstStyle/>
          <a:p>
            <a:fld id="{37D64997-12B8-4B92-8586-39D430AF88F2}" type="slidenum">
              <a:rPr lang="de-DE" smtClean="0">
                <a:solidFill>
                  <a:schemeClr val="tx1"/>
                </a:solidFill>
              </a:rPr>
              <a:pPr/>
              <a:t>6</a:t>
            </a:fld>
            <a:endParaRPr lang="de-DE">
              <a:solidFill>
                <a:schemeClr val="tx1"/>
              </a:solidFill>
            </a:endParaRP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>
                <a:solidFill>
                  <a:schemeClr val="tx1"/>
                </a:solidFill>
              </a:rPr>
              <a:t>Manfred Scherbaum, Ressort Arbeitsgestaltung und Gesundheitsschutz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8" name="Titel 1"/>
          <p:cNvSpPr txBox="1">
            <a:spLocks/>
          </p:cNvSpPr>
          <p:nvPr/>
        </p:nvSpPr>
        <p:spPr bwMode="auto">
          <a:xfrm>
            <a:off x="467544" y="548680"/>
            <a:ext cx="7200000" cy="54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noAutofit/>
          </a:bodyPr>
          <a:lstStyle>
            <a:lvl1pPr algn="l" rtl="0" eaLnBrk="1" fontAlgn="base" hangingPunct="1">
              <a:lnSpc>
                <a:spcPts val="26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0000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lnSpc>
                <a:spcPts val="26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0000"/>
                </a:solidFill>
                <a:latin typeface="Arial" charset="0"/>
              </a:defRPr>
            </a:lvl2pPr>
            <a:lvl3pPr algn="l" rtl="0" eaLnBrk="1" fontAlgn="base" hangingPunct="1">
              <a:lnSpc>
                <a:spcPts val="26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0000"/>
                </a:solidFill>
                <a:latin typeface="Arial" charset="0"/>
              </a:defRPr>
            </a:lvl3pPr>
            <a:lvl4pPr algn="l" rtl="0" eaLnBrk="1" fontAlgn="base" hangingPunct="1">
              <a:lnSpc>
                <a:spcPts val="26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0000"/>
                </a:solidFill>
                <a:latin typeface="Arial" charset="0"/>
              </a:defRPr>
            </a:lvl4pPr>
            <a:lvl5pPr algn="l" rtl="0" eaLnBrk="1" fontAlgn="base" hangingPunct="1">
              <a:lnSpc>
                <a:spcPts val="26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0000"/>
                </a:solidFill>
                <a:latin typeface="Arial" charset="0"/>
              </a:defRPr>
            </a:lvl5pPr>
            <a:lvl6pPr marL="457200" algn="l" rtl="0" eaLnBrk="1" fontAlgn="base" hangingPunct="1">
              <a:lnSpc>
                <a:spcPts val="26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0000"/>
                </a:solidFill>
                <a:latin typeface="Arial" charset="0"/>
              </a:defRPr>
            </a:lvl6pPr>
            <a:lvl7pPr marL="914400" algn="l" rtl="0" eaLnBrk="1" fontAlgn="base" hangingPunct="1">
              <a:lnSpc>
                <a:spcPts val="26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0000"/>
                </a:solidFill>
                <a:latin typeface="Arial" charset="0"/>
              </a:defRPr>
            </a:lvl7pPr>
            <a:lvl8pPr marL="1371600" algn="l" rtl="0" eaLnBrk="1" fontAlgn="base" hangingPunct="1">
              <a:lnSpc>
                <a:spcPts val="26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0000"/>
                </a:solidFill>
                <a:latin typeface="Arial" charset="0"/>
              </a:defRPr>
            </a:lvl8pPr>
            <a:lvl9pPr marL="1828800" algn="l" rtl="0" eaLnBrk="1" fontAlgn="base" hangingPunct="1">
              <a:lnSpc>
                <a:spcPts val="26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0000"/>
                </a:solidFill>
                <a:latin typeface="Arial" charset="0"/>
              </a:defRPr>
            </a:lvl9pPr>
          </a:lstStyle>
          <a:p>
            <a:pPr>
              <a:buFontTx/>
              <a:buNone/>
            </a:pPr>
            <a:r>
              <a:rPr lang="de-DE" kern="0" dirty="0" smtClean="0">
                <a:solidFill>
                  <a:schemeClr val="bg1"/>
                </a:solidFill>
              </a:rPr>
              <a:t>Arbeitsstättenverordnung –</a:t>
            </a:r>
            <a:br>
              <a:rPr lang="de-DE" kern="0" dirty="0" smtClean="0">
                <a:solidFill>
                  <a:schemeClr val="bg1"/>
                </a:solidFill>
              </a:rPr>
            </a:br>
            <a:r>
              <a:rPr lang="de-DE" kern="0" dirty="0" smtClean="0">
                <a:solidFill>
                  <a:schemeClr val="bg1"/>
                </a:solidFill>
              </a:rPr>
              <a:t>Kritikpunkte und Faktenlage</a:t>
            </a:r>
            <a:endParaRPr lang="de-DE" kern="0" dirty="0">
              <a:solidFill>
                <a:schemeClr val="bg1"/>
              </a:solidFill>
            </a:endParaRPr>
          </a:p>
        </p:txBody>
      </p:sp>
      <p:graphicFrame>
        <p:nvGraphicFramePr>
          <p:cNvPr id="5" name="Tabel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8767658"/>
              </p:ext>
            </p:extLst>
          </p:nvPr>
        </p:nvGraphicFramePr>
        <p:xfrm>
          <a:off x="876610" y="1340768"/>
          <a:ext cx="7386712" cy="496854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693356"/>
                <a:gridCol w="3693356"/>
              </a:tblGrid>
              <a:tr h="52300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1400" b="1" dirty="0">
                          <a:solidFill>
                            <a:schemeClr val="tx1"/>
                          </a:solidFill>
                          <a:effectLst/>
                        </a:rPr>
                        <a:t>Kritisierter Regelungsgegenstand</a:t>
                      </a:r>
                      <a:endParaRPr lang="de-DE" sz="14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CCFFCC">
                        <a:alpha val="4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1400" b="1" dirty="0">
                          <a:solidFill>
                            <a:schemeClr val="tx1"/>
                          </a:solidFill>
                          <a:effectLst/>
                        </a:rPr>
                        <a:t>Wie lange gibt es schon eine Verordnung dazu?</a:t>
                      </a:r>
                      <a:endParaRPr lang="de-DE" sz="14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CCFFCC">
                        <a:alpha val="41000"/>
                      </a:srgbClr>
                    </a:solidFill>
                  </a:tcPr>
                </a:tc>
              </a:tr>
              <a:tr h="26150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1000" b="1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de-DE" sz="10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CCFFCC">
                        <a:alpha val="4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1000" b="1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de-DE" sz="1000" b="1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CCFFCC">
                        <a:alpha val="41000"/>
                      </a:srgbClr>
                    </a:solidFill>
                  </a:tcPr>
                </a:tc>
              </a:tr>
              <a:tr h="52300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1000" b="1" dirty="0">
                          <a:solidFill>
                            <a:schemeClr val="tx1"/>
                          </a:solidFill>
                          <a:effectLst/>
                        </a:rPr>
                        <a:t>Sichtverbindung nach draußen für Arbeitsräume</a:t>
                      </a:r>
                      <a:endParaRPr lang="de-DE" sz="10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CCFFCC">
                        <a:alpha val="4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de-DE" sz="1000" b="1">
                          <a:solidFill>
                            <a:schemeClr val="tx1"/>
                          </a:solidFill>
                          <a:effectLst/>
                        </a:rPr>
                        <a:t>ArbstättV von 1975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de-DE" sz="1000" b="1">
                          <a:solidFill>
                            <a:schemeClr val="tx1"/>
                          </a:solidFill>
                          <a:effectLst/>
                        </a:rPr>
                        <a:t>verschlechtert durch ArbStättV von 2004</a:t>
                      </a:r>
                      <a:endParaRPr lang="de-DE" sz="1000" b="1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CCFFCC">
                        <a:alpha val="41000"/>
                      </a:srgbClr>
                    </a:solidFill>
                  </a:tcPr>
                </a:tc>
              </a:tr>
              <a:tr h="52300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1000" b="1" dirty="0">
                          <a:solidFill>
                            <a:schemeClr val="tx1"/>
                          </a:solidFill>
                          <a:effectLst/>
                        </a:rPr>
                        <a:t>ausreichende Beleuchtungsstärke am Arbeitsplatz</a:t>
                      </a:r>
                      <a:endParaRPr lang="de-DE" sz="10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CCFFCC">
                        <a:alpha val="4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de-DE" sz="1000" b="1" dirty="0">
                          <a:solidFill>
                            <a:schemeClr val="tx1"/>
                          </a:solidFill>
                          <a:effectLst/>
                        </a:rPr>
                        <a:t>ArbStättV von 1975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de-DE" sz="1000" b="1" dirty="0" err="1">
                          <a:solidFill>
                            <a:schemeClr val="tx1"/>
                          </a:solidFill>
                          <a:effectLst/>
                        </a:rPr>
                        <a:t>BildscharbV</a:t>
                      </a:r>
                      <a:r>
                        <a:rPr lang="de-DE" sz="1000" b="1" dirty="0">
                          <a:solidFill>
                            <a:schemeClr val="tx1"/>
                          </a:solidFill>
                          <a:effectLst/>
                        </a:rPr>
                        <a:t> von 1996</a:t>
                      </a:r>
                      <a:endParaRPr lang="de-DE" sz="10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CCFFCC">
                        <a:alpha val="41000"/>
                      </a:srgbClr>
                    </a:solidFill>
                  </a:tcPr>
                </a:tc>
              </a:tr>
              <a:tr h="52300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1000" b="1" dirty="0">
                          <a:solidFill>
                            <a:schemeClr val="tx1"/>
                          </a:solidFill>
                          <a:effectLst/>
                        </a:rPr>
                        <a:t>Vermeidung von </a:t>
                      </a:r>
                      <a:r>
                        <a:rPr lang="de-DE" sz="1000" b="1" dirty="0" err="1">
                          <a:solidFill>
                            <a:schemeClr val="tx1"/>
                          </a:solidFill>
                          <a:effectLst/>
                        </a:rPr>
                        <a:t>Blendwirkung</a:t>
                      </a:r>
                      <a:r>
                        <a:rPr lang="de-DE" sz="1000" b="1" dirty="0">
                          <a:solidFill>
                            <a:schemeClr val="tx1"/>
                          </a:solidFill>
                          <a:effectLst/>
                        </a:rPr>
                        <a:t> durch die Sonne</a:t>
                      </a:r>
                      <a:endParaRPr lang="de-DE" sz="10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CCFFCC">
                        <a:alpha val="4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de-DE" sz="1000" b="1">
                          <a:solidFill>
                            <a:schemeClr val="tx1"/>
                          </a:solidFill>
                          <a:effectLst/>
                        </a:rPr>
                        <a:t>BildscharbV von 1996</a:t>
                      </a:r>
                      <a:endParaRPr lang="de-DE" sz="1000" b="1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CCFFCC">
                        <a:alpha val="41000"/>
                      </a:srgbClr>
                    </a:solidFill>
                  </a:tcPr>
                </a:tc>
              </a:tr>
              <a:tr h="78450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1000" b="1" dirty="0">
                          <a:solidFill>
                            <a:schemeClr val="tx1"/>
                          </a:solidFill>
                          <a:effectLst/>
                        </a:rPr>
                        <a:t>ausreichende Größe der Arbeitsfläche einschl. Möglichkeit zur Auflage der Handballen vor der Tastatur</a:t>
                      </a:r>
                      <a:endParaRPr lang="de-DE" sz="10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CCFFCC">
                        <a:alpha val="4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de-DE" sz="1000" b="1" dirty="0" err="1">
                          <a:solidFill>
                            <a:schemeClr val="tx1"/>
                          </a:solidFill>
                          <a:effectLst/>
                        </a:rPr>
                        <a:t>BildscharbV</a:t>
                      </a:r>
                      <a:r>
                        <a:rPr lang="de-DE" sz="1000" b="1" dirty="0">
                          <a:solidFill>
                            <a:schemeClr val="tx1"/>
                          </a:solidFill>
                          <a:effectLst/>
                        </a:rPr>
                        <a:t> von 1996</a:t>
                      </a:r>
                      <a:endParaRPr lang="de-DE" sz="10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CCFFCC">
                        <a:alpha val="41000"/>
                      </a:srgbClr>
                    </a:solidFill>
                  </a:tcPr>
                </a:tc>
              </a:tr>
              <a:tr h="52300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1000" b="1" dirty="0">
                          <a:solidFill>
                            <a:schemeClr val="tx1"/>
                          </a:solidFill>
                          <a:effectLst/>
                        </a:rPr>
                        <a:t>„Spind-Pflicht“</a:t>
                      </a:r>
                      <a:endParaRPr lang="de-DE" sz="10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CCFFCC">
                        <a:alpha val="4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de-DE" sz="1000" b="1" dirty="0">
                          <a:solidFill>
                            <a:schemeClr val="tx1"/>
                          </a:solidFill>
                          <a:effectLst/>
                        </a:rPr>
                        <a:t>ArbStättV von 1975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de-DE" sz="1000" b="1" dirty="0">
                          <a:solidFill>
                            <a:schemeClr val="tx1"/>
                          </a:solidFill>
                          <a:effectLst/>
                        </a:rPr>
                        <a:t>entfallen in ArbStättV von 2004</a:t>
                      </a:r>
                      <a:endParaRPr lang="de-DE" sz="10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CCFFCC">
                        <a:alpha val="41000"/>
                      </a:srgbClr>
                    </a:solidFill>
                  </a:tcPr>
                </a:tc>
              </a:tr>
              <a:tr h="26150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1000" b="1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de-DE" sz="10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CCFFCC">
                        <a:alpha val="4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1000" b="1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de-DE" sz="10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CCFFCC">
                        <a:alpha val="41000"/>
                      </a:srgbClr>
                    </a:solidFill>
                  </a:tcPr>
                </a:tc>
              </a:tr>
              <a:tr h="52300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1000" b="1">
                          <a:solidFill>
                            <a:schemeClr val="tx1"/>
                          </a:solidFill>
                          <a:effectLst/>
                        </a:rPr>
                        <a:t>Toilette mit Sichtverbindung nach draußen</a:t>
                      </a:r>
                      <a:endParaRPr lang="de-DE" sz="1000" b="1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CCFFCC">
                        <a:alpha val="4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de-DE" sz="1000" b="1" dirty="0">
                          <a:solidFill>
                            <a:schemeClr val="tx1"/>
                          </a:solidFill>
                          <a:effectLst/>
                        </a:rPr>
                        <a:t>weder in der neuen noch in einer früheren ArbStättV gefordert</a:t>
                      </a:r>
                      <a:endParaRPr lang="de-DE" sz="10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CCFFCC">
                        <a:alpha val="41000"/>
                      </a:srgbClr>
                    </a:solidFill>
                  </a:tcPr>
                </a:tc>
              </a:tr>
              <a:tr h="52300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1000" b="1">
                          <a:solidFill>
                            <a:schemeClr val="tx1"/>
                          </a:solidFill>
                          <a:effectLst/>
                        </a:rPr>
                        <a:t>Heizpflicht in selten genutztem Abstellraum oder selten betretenem Archiv</a:t>
                      </a:r>
                      <a:endParaRPr lang="de-DE" sz="1000" b="1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CCFFCC">
                        <a:alpha val="4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de-DE" sz="1000" b="1" dirty="0">
                          <a:solidFill>
                            <a:schemeClr val="tx1"/>
                          </a:solidFill>
                          <a:effectLst/>
                        </a:rPr>
                        <a:t>weder in der neuen noch in einer früheren ArbStättV gefordert</a:t>
                      </a:r>
                      <a:endParaRPr lang="de-DE" sz="10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CCFFCC">
                        <a:alpha val="41000"/>
                      </a:srgb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7524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D64997-12B8-4B92-8586-39D430AF88F2}" type="slidenum">
              <a:rPr lang="de-DE" smtClean="0"/>
              <a:pPr/>
              <a:t>7</a:t>
            </a:fld>
            <a:endParaRPr lang="de-DE">
              <a:solidFill>
                <a:schemeClr val="tx1"/>
              </a:solidFill>
            </a:endParaRP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Manfred Scherbaum, Ressort Arbeitsgestaltung und Gesundheitsschutz</a:t>
            </a:r>
            <a:endParaRPr lang="de-DE" dirty="0"/>
          </a:p>
        </p:txBody>
      </p:sp>
      <p:sp>
        <p:nvSpPr>
          <p:cNvPr id="7" name="Rechteck 6"/>
          <p:cNvSpPr/>
          <p:nvPr/>
        </p:nvSpPr>
        <p:spPr>
          <a:xfrm>
            <a:off x="683568" y="2069481"/>
            <a:ext cx="756084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de-DE" sz="2800" b="1" dirty="0" smtClean="0">
                <a:latin typeface="Helvetica" panose="020B0604020202020204" pitchFamily="34" charset="0"/>
              </a:rPr>
              <a:t>Beispiel: ASR A 3.5 </a:t>
            </a:r>
            <a:r>
              <a:rPr lang="de-DE" sz="2800" b="1" i="1" dirty="0" smtClean="0">
                <a:latin typeface="Helvetica" panose="020B0604020202020204" pitchFamily="34" charset="0"/>
              </a:rPr>
              <a:t>Raumtemperatur</a:t>
            </a:r>
          </a:p>
          <a:p>
            <a:pPr>
              <a:buNone/>
            </a:pPr>
            <a:endParaRPr lang="de-DE" sz="2800" b="1" dirty="0" smtClean="0">
              <a:latin typeface="Helvetica" panose="020B0604020202020204" pitchFamily="34" charset="0"/>
            </a:endParaRPr>
          </a:p>
          <a:p>
            <a:pPr>
              <a:buNone/>
            </a:pPr>
            <a:r>
              <a:rPr lang="de-DE" sz="2800" dirty="0" smtClean="0">
                <a:latin typeface="Helvetica" panose="020B0604020202020204" pitchFamily="34" charset="0"/>
              </a:rPr>
              <a:t>In </a:t>
            </a:r>
            <a:r>
              <a:rPr lang="de-DE" sz="2800" dirty="0">
                <a:latin typeface="Helvetica" panose="020B0604020202020204" pitchFamily="34" charset="0"/>
              </a:rPr>
              <a:t>stationären Toilettenanlagen, die für Beschäftigte bei Arbeiten im Freien</a:t>
            </a:r>
          </a:p>
          <a:p>
            <a:pPr>
              <a:buNone/>
            </a:pPr>
            <a:r>
              <a:rPr lang="de-DE" sz="2800" dirty="0">
                <a:latin typeface="Helvetica" panose="020B0604020202020204" pitchFamily="34" charset="0"/>
              </a:rPr>
              <a:t>oder für gelegentlich genutzte Arbeitsstätten eingerichtet werden, muss während der</a:t>
            </a:r>
          </a:p>
          <a:p>
            <a:pPr>
              <a:buNone/>
            </a:pPr>
            <a:r>
              <a:rPr lang="de-DE" sz="2800" dirty="0">
                <a:latin typeface="Helvetica" panose="020B0604020202020204" pitchFamily="34" charset="0"/>
              </a:rPr>
              <a:t>Nutzungsdauer eine Lufttemperatur </a:t>
            </a:r>
            <a:r>
              <a:rPr lang="de-DE" sz="2800" dirty="0" smtClean="0">
                <a:latin typeface="Helvetica" panose="020B0604020202020204" pitchFamily="34" charset="0"/>
              </a:rPr>
              <a:t>von</a:t>
            </a:r>
          </a:p>
          <a:p>
            <a:pPr>
              <a:buNone/>
            </a:pPr>
            <a:r>
              <a:rPr lang="de-DE" sz="2800" dirty="0" smtClean="0">
                <a:latin typeface="Helvetica" panose="020B0604020202020204" pitchFamily="34" charset="0"/>
              </a:rPr>
              <a:t>+21 </a:t>
            </a:r>
            <a:r>
              <a:rPr lang="de-DE" sz="2800" dirty="0">
                <a:latin typeface="Helvetica" panose="020B0604020202020204" pitchFamily="34" charset="0"/>
              </a:rPr>
              <a:t>°C erreicht werden können</a:t>
            </a:r>
            <a:r>
              <a:rPr lang="de-DE" sz="2800" dirty="0" smtClean="0">
                <a:latin typeface="Helvetica" panose="020B0604020202020204" pitchFamily="34" charset="0"/>
              </a:rPr>
              <a:t>.</a:t>
            </a:r>
          </a:p>
          <a:p>
            <a:pPr>
              <a:buNone/>
            </a:pPr>
            <a:r>
              <a:rPr lang="de-DE" sz="2800" dirty="0" smtClean="0">
                <a:latin typeface="Helvetica" panose="020B0604020202020204" pitchFamily="34" charset="0"/>
              </a:rPr>
              <a:t>(Ziff. 4.4 Abs. 5)</a:t>
            </a:r>
            <a:endParaRPr lang="de-DE" sz="2800" dirty="0"/>
          </a:p>
        </p:txBody>
      </p:sp>
      <p:sp>
        <p:nvSpPr>
          <p:cNvPr id="8" name="Titel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7200000" cy="540000"/>
          </a:xfrm>
        </p:spPr>
        <p:txBody>
          <a:bodyPr/>
          <a:lstStyle/>
          <a:p>
            <a:r>
              <a:rPr lang="de-DE" dirty="0" smtClean="0">
                <a:solidFill>
                  <a:schemeClr val="bg1"/>
                </a:solidFill>
              </a:rPr>
              <a:t>Arbeitsstättenrecht – Beispiele zum</a:t>
            </a:r>
            <a:br>
              <a:rPr lang="de-DE" dirty="0" smtClean="0">
                <a:solidFill>
                  <a:schemeClr val="bg1"/>
                </a:solidFill>
              </a:rPr>
            </a:br>
            <a:r>
              <a:rPr lang="de-DE" dirty="0" smtClean="0">
                <a:solidFill>
                  <a:schemeClr val="bg1"/>
                </a:solidFill>
              </a:rPr>
              <a:t>„Vorführen“ finden sich leicht (I)</a:t>
            </a:r>
            <a:endParaRPr lang="de-DE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22264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D64997-12B8-4B92-8586-39D430AF88F2}" type="slidenum">
              <a:rPr lang="de-DE" smtClean="0"/>
              <a:pPr/>
              <a:t>8</a:t>
            </a:fld>
            <a:endParaRPr lang="de-DE">
              <a:solidFill>
                <a:schemeClr val="tx1"/>
              </a:solidFill>
            </a:endParaRP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Manfred Scherbaum, Ressort Arbeitsgestaltung und Gesundheitsschutz</a:t>
            </a:r>
            <a:endParaRPr lang="de-DE" dirty="0"/>
          </a:p>
        </p:txBody>
      </p:sp>
      <p:sp>
        <p:nvSpPr>
          <p:cNvPr id="5" name="Titel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7200000" cy="540000"/>
          </a:xfrm>
        </p:spPr>
        <p:txBody>
          <a:bodyPr/>
          <a:lstStyle/>
          <a:p>
            <a:r>
              <a:rPr lang="de-DE" dirty="0" smtClean="0">
                <a:solidFill>
                  <a:schemeClr val="bg1"/>
                </a:solidFill>
              </a:rPr>
              <a:t>Arbeitsstättenrecht – Beispiele zum</a:t>
            </a:r>
            <a:br>
              <a:rPr lang="de-DE" dirty="0" smtClean="0">
                <a:solidFill>
                  <a:schemeClr val="bg1"/>
                </a:solidFill>
              </a:rPr>
            </a:br>
            <a:r>
              <a:rPr lang="de-DE" dirty="0" smtClean="0">
                <a:solidFill>
                  <a:schemeClr val="bg1"/>
                </a:solidFill>
              </a:rPr>
              <a:t>„Vorführen“ finden sich leicht (II)</a:t>
            </a:r>
            <a:endParaRPr lang="de-DE" dirty="0">
              <a:solidFill>
                <a:schemeClr val="bg1"/>
              </a:solidFill>
            </a:endParaRP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5227" y="1821770"/>
            <a:ext cx="5177521" cy="4526993"/>
          </a:xfrm>
          <a:prstGeom prst="rect">
            <a:avLst/>
          </a:prstGeom>
        </p:spPr>
      </p:pic>
      <p:sp>
        <p:nvSpPr>
          <p:cNvPr id="7" name="Rechteck 6"/>
          <p:cNvSpPr/>
          <p:nvPr/>
        </p:nvSpPr>
        <p:spPr>
          <a:xfrm>
            <a:off x="683568" y="1332830"/>
            <a:ext cx="756084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de-DE" sz="2800" b="1" dirty="0" smtClean="0">
                <a:latin typeface="Helvetica" panose="020B0604020202020204" pitchFamily="34" charset="0"/>
              </a:rPr>
              <a:t>Beispiel: ASR A 4.1 </a:t>
            </a:r>
            <a:r>
              <a:rPr lang="de-DE" sz="2800" b="1" i="1" dirty="0" smtClean="0">
                <a:latin typeface="Helvetica" panose="020B0604020202020204" pitchFamily="34" charset="0"/>
              </a:rPr>
              <a:t>Sanitärräume</a:t>
            </a:r>
            <a:endParaRPr lang="de-DE" sz="2800" dirty="0"/>
          </a:p>
        </p:txBody>
      </p:sp>
    </p:spTree>
    <p:extLst>
      <p:ext uri="{BB962C8B-B14F-4D97-AF65-F5344CB8AC3E}">
        <p14:creationId xmlns:p14="http://schemas.microsoft.com/office/powerpoint/2010/main" val="39553617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D64997-12B8-4B92-8586-39D430AF88F2}" type="slidenum">
              <a:rPr lang="de-DE" smtClean="0"/>
              <a:pPr/>
              <a:t>9</a:t>
            </a:fld>
            <a:endParaRPr lang="de-DE">
              <a:solidFill>
                <a:schemeClr val="tx1"/>
              </a:solidFill>
            </a:endParaRP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Manfred Scherbaum, Ressort Arbeitsgestaltung und Gesundheitsschutz</a:t>
            </a:r>
            <a:endParaRPr lang="de-DE" dirty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403" y="1628800"/>
            <a:ext cx="6734282" cy="4758355"/>
          </a:xfrm>
          <a:prstGeom prst="rect">
            <a:avLst/>
          </a:prstGeom>
        </p:spPr>
      </p:pic>
      <p:sp>
        <p:nvSpPr>
          <p:cNvPr id="6" name="Textfeld 5"/>
          <p:cNvSpPr txBox="1"/>
          <p:nvPr/>
        </p:nvSpPr>
        <p:spPr>
          <a:xfrm>
            <a:off x="3419872" y="5157192"/>
            <a:ext cx="5040560" cy="461665"/>
          </a:xfrm>
          <a:prstGeom prst="rect">
            <a:avLst/>
          </a:prstGeom>
          <a:solidFill>
            <a:srgbClr val="FFFF00"/>
          </a:solidFill>
          <a:ln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de-DE" sz="1200" dirty="0" smtClean="0"/>
              <a:t>(aus einem Foliensatz des </a:t>
            </a:r>
            <a:r>
              <a:rPr lang="de-DE" sz="1200" dirty="0" err="1" smtClean="0"/>
              <a:t>MuE</a:t>
            </a:r>
            <a:r>
              <a:rPr lang="de-DE" sz="1200" dirty="0" smtClean="0"/>
              <a:t>-Arbeitgeberinstituts </a:t>
            </a:r>
            <a:r>
              <a:rPr lang="de-DE" sz="1200" dirty="0" err="1" smtClean="0"/>
              <a:t>ifaa</a:t>
            </a:r>
            <a:r>
              <a:rPr lang="de-DE" sz="1200" dirty="0" smtClean="0"/>
              <a:t> zur</a:t>
            </a:r>
            <a:br>
              <a:rPr lang="de-DE" sz="1200" dirty="0" smtClean="0"/>
            </a:br>
            <a:r>
              <a:rPr lang="de-DE" sz="1200" dirty="0" smtClean="0"/>
              <a:t>Darstellung der ASR A1.2 </a:t>
            </a:r>
            <a:r>
              <a:rPr lang="de-DE" sz="1200" i="1" dirty="0" smtClean="0"/>
              <a:t>Raumabmessungen und Bewegungsflächen</a:t>
            </a:r>
            <a:r>
              <a:rPr lang="de-DE" sz="1200" dirty="0" smtClean="0"/>
              <a:t>)</a:t>
            </a:r>
          </a:p>
        </p:txBody>
      </p:sp>
      <p:sp>
        <p:nvSpPr>
          <p:cNvPr id="7" name="Titel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7200000" cy="540000"/>
          </a:xfrm>
        </p:spPr>
        <p:txBody>
          <a:bodyPr/>
          <a:lstStyle/>
          <a:p>
            <a:r>
              <a:rPr lang="de-DE" dirty="0" smtClean="0">
                <a:solidFill>
                  <a:schemeClr val="bg1"/>
                </a:solidFill>
              </a:rPr>
              <a:t>Arbeitsschutzrecht –</a:t>
            </a:r>
            <a:br>
              <a:rPr lang="de-DE" dirty="0" smtClean="0">
                <a:solidFill>
                  <a:schemeClr val="bg1"/>
                </a:solidFill>
              </a:rPr>
            </a:br>
            <a:r>
              <a:rPr lang="de-DE" dirty="0" smtClean="0">
                <a:solidFill>
                  <a:schemeClr val="bg1"/>
                </a:solidFill>
              </a:rPr>
              <a:t>Tierschutzrecht</a:t>
            </a:r>
            <a:endParaRPr lang="de-DE" dirty="0">
              <a:solidFill>
                <a:schemeClr val="bg1"/>
              </a:solidFill>
            </a:endParaRPr>
          </a:p>
        </p:txBody>
      </p:sp>
      <p:sp>
        <p:nvSpPr>
          <p:cNvPr id="8" name="Textfeld 7"/>
          <p:cNvSpPr txBox="1"/>
          <p:nvPr/>
        </p:nvSpPr>
        <p:spPr>
          <a:xfrm>
            <a:off x="1547264" y="1397967"/>
            <a:ext cx="5040560" cy="461665"/>
          </a:xfrm>
          <a:prstGeom prst="rect">
            <a:avLst/>
          </a:prstGeom>
          <a:solidFill>
            <a:srgbClr val="FFFF00"/>
          </a:solidFill>
          <a:ln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de-DE" sz="1200" dirty="0" smtClean="0"/>
              <a:t>… aus einer Zeit, als auf Arbeitgeberseite eine neue Arbeitsschutzregel noch popularisiert werden sollte …</a:t>
            </a:r>
          </a:p>
        </p:txBody>
      </p:sp>
    </p:spTree>
    <p:extLst>
      <p:ext uri="{BB962C8B-B14F-4D97-AF65-F5344CB8AC3E}">
        <p14:creationId xmlns:p14="http://schemas.microsoft.com/office/powerpoint/2010/main" val="32857454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83568" y="620688"/>
            <a:ext cx="5256584" cy="540000"/>
          </a:xfrm>
        </p:spPr>
        <p:txBody>
          <a:bodyPr/>
          <a:lstStyle/>
          <a:p>
            <a:r>
              <a:rPr lang="de-DE" sz="2000" dirty="0" smtClean="0">
                <a:solidFill>
                  <a:schemeClr val="bg1"/>
                </a:solidFill>
              </a:rPr>
              <a:t>Arbeitsstättenrecht – Konkretisierungsgrad zwischen 1975 und heute </a:t>
            </a:r>
            <a:endParaRPr lang="de-DE" sz="2000" dirty="0">
              <a:solidFill>
                <a:schemeClr val="bg1"/>
              </a:solidFill>
            </a:endParaRP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D64997-12B8-4B92-8586-39D430AF88F2}" type="slidenum">
              <a:rPr lang="de-DE" smtClean="0"/>
              <a:pPr/>
              <a:t>10</a:t>
            </a:fld>
            <a:endParaRPr lang="de-DE">
              <a:solidFill>
                <a:schemeClr val="tx1"/>
              </a:solidFill>
            </a:endParaRP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Manfred Scherbaum, Ressort Arbeitsgestaltung und Gesundheitsschutz</a:t>
            </a:r>
            <a:endParaRPr lang="de-DE" dirty="0"/>
          </a:p>
        </p:txBody>
      </p:sp>
      <p:graphicFrame>
        <p:nvGraphicFramePr>
          <p:cNvPr id="5" name="Tabel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1169873"/>
              </p:ext>
            </p:extLst>
          </p:nvPr>
        </p:nvGraphicFramePr>
        <p:xfrm>
          <a:off x="395536" y="1556792"/>
          <a:ext cx="8280920" cy="4643368"/>
        </p:xfrm>
        <a:graphic>
          <a:graphicData uri="http://schemas.openxmlformats.org/drawingml/2006/table">
            <a:tbl>
              <a:tblPr firstRow="1" bandRow="1"/>
              <a:tblGrid>
                <a:gridCol w="2304256"/>
                <a:gridCol w="1702640"/>
                <a:gridCol w="2137012"/>
                <a:gridCol w="2137012"/>
              </a:tblGrid>
              <a:tr h="95020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endParaRPr lang="de-DE" sz="1400" dirty="0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r>
                        <a:rPr lang="de-DE" sz="1400" dirty="0" smtClean="0">
                          <a:solidFill>
                            <a:srgbClr val="FF0000"/>
                          </a:solidFill>
                        </a:rPr>
                        <a:t>Arbeitsstätten-verordnung</a:t>
                      </a:r>
                      <a:r>
                        <a:rPr lang="de-DE" sz="1400" baseline="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de-DE" sz="1400" dirty="0" smtClean="0">
                          <a:solidFill>
                            <a:srgbClr val="FF0000"/>
                          </a:solidFill>
                        </a:rPr>
                        <a:t>1975</a:t>
                      </a:r>
                      <a:endParaRPr lang="de-DE" sz="1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r>
                        <a:rPr lang="de-DE" sz="1400" dirty="0" smtClean="0">
                          <a:solidFill>
                            <a:srgbClr val="FF0000"/>
                          </a:solidFill>
                        </a:rPr>
                        <a:t>Arbeitsstätten-verordnung 2004</a:t>
                      </a:r>
                      <a:endParaRPr lang="de-DE" sz="1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r>
                        <a:rPr lang="de-DE" sz="1400" dirty="0" smtClean="0">
                          <a:solidFill>
                            <a:srgbClr val="FF0000"/>
                          </a:solidFill>
                        </a:rPr>
                        <a:t>Konkretisierung durch Technische</a:t>
                      </a:r>
                      <a:r>
                        <a:rPr lang="de-DE" sz="1400" baseline="0" dirty="0" smtClean="0">
                          <a:solidFill>
                            <a:srgbClr val="FF0000"/>
                          </a:solidFill>
                        </a:rPr>
                        <a:t> Regel</a:t>
                      </a:r>
                      <a:endParaRPr lang="de-DE" sz="1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/>
                    </a:solidFill>
                  </a:tcPr>
                </a:tc>
              </a:tr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r>
                        <a:rPr lang="de-DE" sz="1400" dirty="0" smtClean="0"/>
                        <a:t>Sichtverbindung nach draußen</a:t>
                      </a:r>
                      <a:endParaRPr lang="de-DE" sz="1400" dirty="0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r>
                        <a:rPr lang="de-DE" sz="1400" dirty="0" smtClean="0">
                          <a:latin typeface="Zapf Dingbats"/>
                          <a:ea typeface="Zapf Dingbats"/>
                          <a:cs typeface="Zapf Dingbats"/>
                          <a:sym typeface="Zapf Dingbats"/>
                        </a:rPr>
                        <a:t>✔</a:t>
                      </a:r>
                      <a:endParaRPr lang="de-DE" sz="1400" dirty="0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r>
                        <a:rPr lang="de-DE" sz="1400" dirty="0" smtClean="0"/>
                        <a:t>− („ausreichend Tageslicht“)</a:t>
                      </a:r>
                      <a:endParaRPr lang="de-DE" sz="1400" dirty="0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r>
                        <a:rPr lang="de-DE" sz="1400" b="1" dirty="0" smtClean="0">
                          <a:solidFill>
                            <a:srgbClr val="C00000"/>
                          </a:solidFill>
                        </a:rPr>
                        <a:t>(im Entwurf der ArbStättV enthalten)</a:t>
                      </a:r>
                      <a:endParaRPr lang="de-DE" sz="1400" b="1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>
                        <a:tint val="40000"/>
                      </a:srgbClr>
                    </a:solidFill>
                  </a:tcPr>
                </a:tc>
              </a:tr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r>
                        <a:rPr lang="de-DE" sz="1400" dirty="0" smtClean="0"/>
                        <a:t>Mindest-Raumtemperatur</a:t>
                      </a:r>
                      <a:endParaRPr lang="de-DE" sz="1400" dirty="0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r>
                        <a:rPr lang="de-DE" sz="1400" dirty="0" smtClean="0">
                          <a:latin typeface="Zapf Dingbats"/>
                          <a:ea typeface="Zapf Dingbats"/>
                          <a:cs typeface="Zapf Dingbats"/>
                          <a:sym typeface="Zapf Dingbats"/>
                        </a:rPr>
                        <a:t>✔</a:t>
                      </a:r>
                      <a:endParaRPr lang="de-DE" sz="1400" dirty="0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r>
                        <a:rPr lang="de-DE" sz="1400" dirty="0" smtClean="0"/>
                        <a:t>− („gesundheitlich zuträglich“)</a:t>
                      </a:r>
                      <a:endParaRPr lang="de-DE" sz="1400" dirty="0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r>
                        <a:rPr lang="de-DE" sz="1400" dirty="0" smtClean="0"/>
                        <a:t>ASR A3.5</a:t>
                      </a:r>
                      <a:endParaRPr lang="de-DE" sz="1400" dirty="0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>
                        <a:tint val="20000"/>
                      </a:srgbClr>
                    </a:solidFill>
                  </a:tcPr>
                </a:tc>
              </a:tr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r>
                        <a:rPr lang="de-DE" sz="1400" dirty="0" smtClean="0"/>
                        <a:t>Lärm-Höchstwerte (Beurteilungspegel)</a:t>
                      </a:r>
                      <a:endParaRPr lang="de-DE" sz="1400" dirty="0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r>
                        <a:rPr lang="de-DE" sz="1400" dirty="0" smtClean="0">
                          <a:latin typeface="Zapf Dingbats"/>
                          <a:ea typeface="Zapf Dingbats"/>
                          <a:cs typeface="Zapf Dingbats"/>
                          <a:sym typeface="Zapf Dingbats"/>
                        </a:rPr>
                        <a:t>✔</a:t>
                      </a:r>
                      <a:endParaRPr lang="de-DE" sz="1400" dirty="0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r>
                        <a:rPr lang="de-DE" sz="1400" dirty="0" smtClean="0"/>
                        <a:t>− („keine Beeinträchtigung der Gesundheit“)</a:t>
                      </a:r>
                      <a:endParaRPr lang="de-DE" sz="1400" dirty="0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endParaRPr lang="de-DE" sz="1400" dirty="0"/>
                    </a:p>
                  </a:txBody>
                  <a:tcPr anchor="ctr" anchorCtr="1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>
                        <a:tint val="40000"/>
                      </a:srgbClr>
                    </a:solidFill>
                  </a:tcPr>
                </a:tc>
              </a:tr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r>
                        <a:rPr lang="de-DE" sz="1400" dirty="0" smtClean="0"/>
                        <a:t>Mindest-Grundfläche für Arbeitsräume</a:t>
                      </a:r>
                      <a:endParaRPr lang="de-DE" sz="1400" dirty="0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r>
                        <a:rPr lang="de-DE" sz="1400" dirty="0" smtClean="0">
                          <a:latin typeface="Zapf Dingbats"/>
                          <a:ea typeface="Zapf Dingbats"/>
                          <a:cs typeface="Zapf Dingbats"/>
                          <a:sym typeface="Zapf Dingbats"/>
                        </a:rPr>
                        <a:t>✔</a:t>
                      </a:r>
                      <a:endParaRPr lang="de-DE" sz="1400" dirty="0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r>
                        <a:rPr lang="de-DE" sz="1400" dirty="0" smtClean="0"/>
                        <a:t>− („ausreichend“)</a:t>
                      </a:r>
                      <a:endParaRPr lang="de-DE" sz="1400" dirty="0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r>
                        <a:rPr lang="de-DE" sz="1400" dirty="0" smtClean="0"/>
                        <a:t>ASR A1.2</a:t>
                      </a:r>
                      <a:endParaRPr lang="de-DE" sz="1400" dirty="0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>
                        <a:tint val="20000"/>
                      </a:srgbClr>
                    </a:solidFill>
                  </a:tcPr>
                </a:tc>
              </a:tr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r>
                        <a:rPr lang="de-DE" sz="1400" dirty="0" smtClean="0"/>
                        <a:t>Mindest-Höhe von Arbeitsräumen</a:t>
                      </a:r>
                      <a:endParaRPr lang="de-DE" sz="1400" dirty="0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r>
                        <a:rPr lang="de-DE" sz="1400" dirty="0" smtClean="0">
                          <a:latin typeface="Zapf Dingbats"/>
                          <a:ea typeface="Zapf Dingbats"/>
                          <a:cs typeface="Zapf Dingbats"/>
                          <a:sym typeface="Zapf Dingbats"/>
                        </a:rPr>
                        <a:t>✔</a:t>
                      </a:r>
                      <a:endParaRPr lang="de-DE" sz="1400" dirty="0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r>
                        <a:rPr lang="de-DE" sz="1400" dirty="0" smtClean="0"/>
                        <a:t>− („ausreichend“)</a:t>
                      </a:r>
                      <a:endParaRPr lang="de-DE" sz="1400" dirty="0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r>
                        <a:rPr lang="de-DE" sz="1400" dirty="0" smtClean="0"/>
                        <a:t>ASR A1.2</a:t>
                      </a:r>
                      <a:endParaRPr lang="de-DE" sz="1400" dirty="0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>
                        <a:tint val="40000"/>
                      </a:srgbClr>
                    </a:solidFill>
                  </a:tcPr>
                </a:tc>
              </a:tr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r>
                        <a:rPr lang="de-DE" sz="1400" dirty="0" smtClean="0"/>
                        <a:t>Mindest-Lufträume</a:t>
                      </a:r>
                      <a:endParaRPr lang="de-DE" sz="1400" dirty="0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r>
                        <a:rPr lang="de-DE" sz="1400" dirty="0" smtClean="0">
                          <a:latin typeface="Zapf Dingbats"/>
                          <a:ea typeface="Zapf Dingbats"/>
                          <a:cs typeface="Zapf Dingbats"/>
                          <a:sym typeface="Zapf Dingbats"/>
                        </a:rPr>
                        <a:t>✔</a:t>
                      </a:r>
                      <a:endParaRPr lang="de-DE" sz="1400" dirty="0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r>
                        <a:rPr lang="de-DE" sz="1400" dirty="0" smtClean="0"/>
                        <a:t>− („ausreichend“)</a:t>
                      </a:r>
                      <a:endParaRPr lang="de-DE" sz="1400" dirty="0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r>
                        <a:rPr lang="de-DE" sz="1400" dirty="0" smtClean="0"/>
                        <a:t>ASR A1.2</a:t>
                      </a:r>
                      <a:endParaRPr lang="de-DE" sz="1400" dirty="0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>
                        <a:tint val="20000"/>
                      </a:srgbClr>
                    </a:solidFill>
                  </a:tcPr>
                </a:tc>
              </a:tr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r>
                        <a:rPr lang="de-DE" sz="1400" dirty="0" smtClean="0"/>
                        <a:t>Größe der Bewegungs-</a:t>
                      </a:r>
                      <a:br>
                        <a:rPr lang="de-DE" sz="1400" dirty="0" smtClean="0"/>
                      </a:br>
                      <a:r>
                        <a:rPr lang="de-DE" sz="1400" dirty="0" err="1" smtClean="0"/>
                        <a:t>flächen</a:t>
                      </a:r>
                      <a:r>
                        <a:rPr lang="de-DE" sz="1400" dirty="0" smtClean="0"/>
                        <a:t> am Arbeitsplatz</a:t>
                      </a:r>
                      <a:endParaRPr lang="de-DE" sz="1400" dirty="0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r>
                        <a:rPr lang="de-DE" sz="1400" dirty="0" smtClean="0">
                          <a:latin typeface="Zapf Dingbats"/>
                          <a:ea typeface="Zapf Dingbats"/>
                          <a:cs typeface="Zapf Dingbats"/>
                          <a:sym typeface="Zapf Dingbats"/>
                        </a:rPr>
                        <a:t>✔</a:t>
                      </a:r>
                      <a:endParaRPr lang="de-DE" sz="1400" dirty="0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r>
                        <a:rPr lang="de-DE" sz="1400" dirty="0" smtClean="0"/>
                        <a:t>− („ungehinderte Bewegung möglich“)</a:t>
                      </a:r>
                      <a:endParaRPr lang="de-DE" sz="1400" dirty="0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r>
                        <a:rPr lang="de-DE" sz="1400" dirty="0" smtClean="0"/>
                        <a:t>ASR A1.2</a:t>
                      </a:r>
                      <a:endParaRPr lang="de-DE" sz="1400" dirty="0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>
                        <a:tint val="40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7" name="Legende mit Pfeil nach oben 6"/>
          <p:cNvSpPr/>
          <p:nvPr/>
        </p:nvSpPr>
        <p:spPr bwMode="auto">
          <a:xfrm>
            <a:off x="6444208" y="3068960"/>
            <a:ext cx="1008112" cy="936104"/>
          </a:xfrm>
          <a:prstGeom prst="upArrowCallout">
            <a:avLst/>
          </a:prstGeom>
          <a:solidFill>
            <a:srgbClr val="FFFF99"/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0" tIns="0" rIns="0" bIns="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de-DE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Kompromiss-Lösung</a:t>
            </a:r>
            <a:r>
              <a:rPr kumimoji="0" lang="de-DE" sz="12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nicht in Sicht</a:t>
            </a:r>
            <a:endParaRPr kumimoji="0" lang="de-DE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15408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D64997-12B8-4B92-8586-39D430AF88F2}" type="slidenum">
              <a:rPr lang="de-DE" smtClean="0"/>
              <a:pPr/>
              <a:t>11</a:t>
            </a:fld>
            <a:endParaRPr lang="de-DE">
              <a:solidFill>
                <a:schemeClr val="tx1"/>
              </a:solidFill>
            </a:endParaRP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Manfred Scherbaum, Ressort Arbeitsgestaltung und Gesundheitsschutz</a:t>
            </a:r>
            <a:endParaRPr lang="de-DE" dirty="0"/>
          </a:p>
        </p:txBody>
      </p:sp>
      <p:sp>
        <p:nvSpPr>
          <p:cNvPr id="8" name="Titel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7200000" cy="540000"/>
          </a:xfrm>
        </p:spPr>
        <p:txBody>
          <a:bodyPr/>
          <a:lstStyle/>
          <a:p>
            <a:r>
              <a:rPr lang="de-DE" dirty="0" smtClean="0">
                <a:solidFill>
                  <a:schemeClr val="bg1"/>
                </a:solidFill>
              </a:rPr>
              <a:t>Die novellierte ArbStättV –</a:t>
            </a:r>
            <a:br>
              <a:rPr lang="de-DE" dirty="0" smtClean="0">
                <a:solidFill>
                  <a:schemeClr val="bg1"/>
                </a:solidFill>
              </a:rPr>
            </a:br>
            <a:r>
              <a:rPr lang="de-DE" dirty="0" smtClean="0">
                <a:solidFill>
                  <a:schemeClr val="bg1"/>
                </a:solidFill>
              </a:rPr>
              <a:t>Inhalte im Überblick (I)</a:t>
            </a:r>
            <a:endParaRPr lang="de-DE" dirty="0">
              <a:solidFill>
                <a:schemeClr val="bg1"/>
              </a:solidFill>
            </a:endParaRPr>
          </a:p>
        </p:txBody>
      </p:sp>
      <p:sp>
        <p:nvSpPr>
          <p:cNvPr id="2" name="Rechteck 1"/>
          <p:cNvSpPr/>
          <p:nvPr/>
        </p:nvSpPr>
        <p:spPr>
          <a:xfrm>
            <a:off x="467544" y="1700808"/>
            <a:ext cx="8114481" cy="3945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"/>
            </a:pPr>
            <a:r>
              <a:rPr lang="de-DE" sz="1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Schutzziel (§ 1)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de-DE" sz="1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Sicherheit und Schutz der Gesundheit der Beschäftigten beim Einrichten und Betreiben von Arbeitsstätten</a:t>
            </a:r>
            <a:br>
              <a:rPr lang="de-DE" sz="1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endParaRPr lang="de-DE" sz="18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"/>
            </a:pPr>
            <a:r>
              <a:rPr lang="de-DE" sz="1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Geltung der Regelungen (§ 1)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de-DE" sz="1800" u="sng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keine</a:t>
            </a:r>
            <a:r>
              <a:rPr lang="de-DE" sz="1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komplette Geltung der Bestimmungen der Verordnung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de-DE" sz="1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für Telearbeitsplätze gelten nur die Regelungen zur </a:t>
            </a:r>
            <a:r>
              <a:rPr lang="de-DE" sz="1800" i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Gefährdungsbeurteilung</a:t>
            </a:r>
            <a:r>
              <a:rPr lang="de-DE" sz="1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(§ 3) und zur </a:t>
            </a:r>
            <a:r>
              <a:rPr lang="de-DE" sz="1800" i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Unterweisung</a:t>
            </a:r>
            <a:r>
              <a:rPr lang="de-DE" sz="1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(§ 6) sowie der Anhang betr. </a:t>
            </a:r>
            <a:r>
              <a:rPr lang="de-DE" sz="1800" i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Maßnahmen zur Gestaltung von Bildschirmarbeitsplätzen</a:t>
            </a:r>
            <a:r>
              <a:rPr lang="de-DE" sz="1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(Anhang Nr.) 6, </a:t>
            </a:r>
            <a:r>
              <a:rPr lang="de-DE" sz="1800" dirty="0">
                <a:solidFill>
                  <a:srgbClr val="0070C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soweit sie unter der Beachtung der Eigenart von Telearbeitsplätzen auf diese anwendbar </a:t>
            </a:r>
            <a:r>
              <a:rPr lang="de-DE" sz="1800" dirty="0" smtClean="0">
                <a:solidFill>
                  <a:srgbClr val="0070C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sind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"/>
            </a:pPr>
            <a:r>
              <a:rPr lang="de-DE" sz="18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darüber </a:t>
            </a:r>
            <a:r>
              <a:rPr lang="de-DE" sz="1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hinaus weitere Ausnahmen/Einschränkungen betr. andere Arten von Arbeitsplätzen</a:t>
            </a:r>
            <a:endParaRPr lang="de-DE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24366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D64997-12B8-4B92-8586-39D430AF88F2}" type="slidenum">
              <a:rPr lang="de-DE" smtClean="0"/>
              <a:pPr/>
              <a:t>12</a:t>
            </a:fld>
            <a:endParaRPr lang="de-DE">
              <a:solidFill>
                <a:schemeClr val="tx1"/>
              </a:solidFill>
            </a:endParaRP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Manfred Scherbaum, Ressort Arbeitsgestaltung und Gesundheitsschutz</a:t>
            </a:r>
            <a:endParaRPr lang="de-DE" dirty="0"/>
          </a:p>
        </p:txBody>
      </p:sp>
      <p:sp>
        <p:nvSpPr>
          <p:cNvPr id="8" name="Titel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7200000" cy="540000"/>
          </a:xfrm>
        </p:spPr>
        <p:txBody>
          <a:bodyPr/>
          <a:lstStyle/>
          <a:p>
            <a:r>
              <a:rPr lang="de-DE" dirty="0" smtClean="0">
                <a:solidFill>
                  <a:schemeClr val="bg1"/>
                </a:solidFill>
              </a:rPr>
              <a:t>Die novellierte ArbStättV –</a:t>
            </a:r>
            <a:br>
              <a:rPr lang="de-DE" dirty="0" smtClean="0">
                <a:solidFill>
                  <a:schemeClr val="bg1"/>
                </a:solidFill>
              </a:rPr>
            </a:br>
            <a:r>
              <a:rPr lang="de-DE" dirty="0" smtClean="0">
                <a:solidFill>
                  <a:schemeClr val="bg1"/>
                </a:solidFill>
              </a:rPr>
              <a:t>Inhalte im Überblick (II)</a:t>
            </a:r>
            <a:endParaRPr lang="de-DE" dirty="0">
              <a:solidFill>
                <a:schemeClr val="bg1"/>
              </a:solidFill>
            </a:endParaRPr>
          </a:p>
        </p:txBody>
      </p:sp>
      <p:sp>
        <p:nvSpPr>
          <p:cNvPr id="6" name="Rechteck 5"/>
          <p:cNvSpPr/>
          <p:nvPr/>
        </p:nvSpPr>
        <p:spPr>
          <a:xfrm>
            <a:off x="467545" y="1556792"/>
            <a:ext cx="8114480" cy="45377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"/>
            </a:pPr>
            <a:r>
              <a:rPr lang="de-DE" sz="1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Begriffsbestimmungen (§ 2)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de-DE" sz="1800" i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Arbeitsstätte</a:t>
            </a:r>
            <a:r>
              <a:rPr lang="de-DE" sz="1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de-DE" sz="1800" i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Arbeitsräume</a:t>
            </a:r>
            <a:r>
              <a:rPr lang="de-DE" sz="1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de-DE" sz="1800" i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Arbeitsplätze</a:t>
            </a:r>
            <a:r>
              <a:rPr lang="de-DE" sz="1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de-DE" sz="1800" i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Telearbeitsplätze</a:t>
            </a:r>
            <a:endParaRPr lang="de-DE" sz="18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de-DE" sz="1800" i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Bildschirmarbeitsplätze</a:t>
            </a:r>
            <a:r>
              <a:rPr lang="de-DE" sz="1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de-DE" sz="1800" i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Bildschirmgeräte</a:t>
            </a:r>
            <a:endParaRPr lang="de-DE" sz="18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de-DE" sz="1800" i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Einrichten</a:t>
            </a:r>
            <a:r>
              <a:rPr lang="de-DE" sz="1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sowie </a:t>
            </a:r>
            <a:r>
              <a:rPr lang="de-DE" sz="1800" i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Betreiben</a:t>
            </a:r>
            <a:r>
              <a:rPr lang="de-DE" sz="1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von Arbeitsstätten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de-DE" sz="1800" i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Instandhalten</a:t>
            </a:r>
            <a:r>
              <a:rPr lang="de-DE" sz="1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de-DE" sz="1800" i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Stand der Technik</a:t>
            </a:r>
            <a:r>
              <a:rPr lang="de-DE" sz="1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sowie </a:t>
            </a:r>
            <a:r>
              <a:rPr lang="de-DE" sz="1800" i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Fachkunde</a:t>
            </a:r>
            <a:r>
              <a:rPr lang="de-DE" sz="1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/>
            </a:r>
            <a:br>
              <a:rPr lang="de-DE" sz="1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endParaRPr lang="de-DE" sz="18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"/>
            </a:pPr>
            <a:r>
              <a:rPr lang="de-DE" sz="1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Gefährdungsbeurteilung (§ 3)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de-DE" sz="1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incl. </a:t>
            </a:r>
            <a:r>
              <a:rPr lang="de-DE" sz="1800" i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Arbeitsorganisation</a:t>
            </a:r>
            <a:r>
              <a:rPr lang="de-DE" sz="1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sowie </a:t>
            </a:r>
            <a:r>
              <a:rPr lang="de-DE" sz="1800" i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Arbeitsabläufe</a:t>
            </a:r>
            <a:endParaRPr lang="de-DE" sz="18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de-DE" sz="1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incl. </a:t>
            </a:r>
            <a:r>
              <a:rPr lang="de-DE" sz="1800" i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physische</a:t>
            </a:r>
            <a:r>
              <a:rPr lang="de-DE" sz="1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und </a:t>
            </a:r>
            <a:r>
              <a:rPr lang="de-DE" sz="1800" i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psychische</a:t>
            </a:r>
            <a:r>
              <a:rPr lang="de-DE" sz="1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Belastungen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de-DE" sz="1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incl. </a:t>
            </a:r>
            <a:r>
              <a:rPr lang="de-DE" sz="1800" i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Belastungen der Augen</a:t>
            </a:r>
            <a:r>
              <a:rPr lang="de-DE" sz="1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sowie </a:t>
            </a:r>
            <a:r>
              <a:rPr lang="de-DE" sz="1800" i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Gefährdung des Sehvermögens</a:t>
            </a:r>
            <a:r>
              <a:rPr lang="de-DE" sz="1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(Bildschirmarbeitsplätze)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de-DE" sz="1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incl. Festlegung der Schutzmaßnahmen gemäß </a:t>
            </a:r>
            <a:r>
              <a:rPr lang="de-DE" sz="1800" i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Stand der Technik</a:t>
            </a:r>
            <a:r>
              <a:rPr lang="de-DE" sz="1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etc.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"/>
            </a:pPr>
            <a:r>
              <a:rPr lang="de-DE" sz="1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unter Gewährleistung der erforderlichen </a:t>
            </a:r>
            <a:r>
              <a:rPr lang="de-DE" sz="1800" i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Fachkunde</a:t>
            </a:r>
            <a:r>
              <a:rPr lang="de-DE" sz="1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/>
            </a:r>
            <a:br>
              <a:rPr lang="de-DE" sz="1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de-DE" sz="1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/>
            </a:r>
            <a:br>
              <a:rPr lang="de-DE" sz="1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endParaRPr lang="de-DE" sz="18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94235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D64997-12B8-4B92-8586-39D430AF88F2}" type="slidenum">
              <a:rPr lang="de-DE" smtClean="0"/>
              <a:pPr/>
              <a:t>13</a:t>
            </a:fld>
            <a:endParaRPr lang="de-DE">
              <a:solidFill>
                <a:schemeClr val="tx1"/>
              </a:solidFill>
            </a:endParaRP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Manfred Scherbaum, Ressort Arbeitsgestaltung und Gesundheitsschutz</a:t>
            </a:r>
            <a:endParaRPr lang="de-DE" dirty="0"/>
          </a:p>
        </p:txBody>
      </p:sp>
      <p:sp>
        <p:nvSpPr>
          <p:cNvPr id="8" name="Titel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7200000" cy="540000"/>
          </a:xfrm>
        </p:spPr>
        <p:txBody>
          <a:bodyPr/>
          <a:lstStyle/>
          <a:p>
            <a:r>
              <a:rPr lang="de-DE" dirty="0" smtClean="0">
                <a:solidFill>
                  <a:schemeClr val="bg1"/>
                </a:solidFill>
              </a:rPr>
              <a:t>Die novellierte ArbStättV –</a:t>
            </a:r>
            <a:br>
              <a:rPr lang="de-DE" dirty="0" smtClean="0">
                <a:solidFill>
                  <a:schemeClr val="bg1"/>
                </a:solidFill>
              </a:rPr>
            </a:br>
            <a:r>
              <a:rPr lang="de-DE" dirty="0" smtClean="0">
                <a:solidFill>
                  <a:schemeClr val="bg1"/>
                </a:solidFill>
              </a:rPr>
              <a:t>Inhalte im Überblick (III)</a:t>
            </a:r>
            <a:endParaRPr lang="de-DE" dirty="0">
              <a:solidFill>
                <a:schemeClr val="bg1"/>
              </a:solidFill>
            </a:endParaRPr>
          </a:p>
        </p:txBody>
      </p:sp>
      <p:sp>
        <p:nvSpPr>
          <p:cNvPr id="2" name="Rechteck 1"/>
          <p:cNvSpPr/>
          <p:nvPr/>
        </p:nvSpPr>
        <p:spPr>
          <a:xfrm>
            <a:off x="467543" y="1700809"/>
            <a:ext cx="8114481" cy="36486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"/>
            </a:pPr>
            <a:r>
              <a:rPr lang="de-DE" sz="1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Einrichten und Betreiben von Arbeitsstätten (§ 3a)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de-DE" sz="1800" i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Vermeidung</a:t>
            </a:r>
            <a:r>
              <a:rPr lang="de-DE" sz="1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bzw. </a:t>
            </a:r>
            <a:r>
              <a:rPr lang="de-DE" sz="1800" i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Minimierung</a:t>
            </a:r>
            <a:r>
              <a:rPr lang="de-DE" sz="1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von Gefährdungen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de-DE" sz="1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Berücksichtigung von </a:t>
            </a:r>
            <a:r>
              <a:rPr lang="de-DE" sz="1800" i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Stand der Technik</a:t>
            </a:r>
            <a:r>
              <a:rPr lang="de-DE" sz="1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de-DE" sz="1800" i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Arbeitsmedizin</a:t>
            </a:r>
            <a:r>
              <a:rPr lang="de-DE" sz="1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und </a:t>
            </a:r>
            <a:r>
              <a:rPr lang="de-DE" sz="1800" i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Hygiene</a:t>
            </a:r>
            <a:r>
              <a:rPr lang="de-DE" sz="1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sowie </a:t>
            </a:r>
            <a:r>
              <a:rPr lang="de-DE" sz="1800" i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ergonomischer</a:t>
            </a:r>
            <a:r>
              <a:rPr lang="de-DE" sz="1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Anforderungen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de-DE" sz="1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Anwendung der </a:t>
            </a:r>
            <a:r>
              <a:rPr lang="de-DE" sz="1800" i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Technischen Regeln</a:t>
            </a:r>
            <a:r>
              <a:rPr lang="de-DE" sz="1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bedeutet </a:t>
            </a:r>
            <a:r>
              <a:rPr lang="de-DE" sz="1800" i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Vermutungswirkung</a:t>
            </a:r>
            <a:r>
              <a:rPr lang="de-DE" sz="1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/>
            </a:r>
            <a:br>
              <a:rPr lang="de-DE" sz="1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endParaRPr lang="de-DE" sz="18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"/>
            </a:pPr>
            <a:r>
              <a:rPr lang="de-DE" sz="1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Besondere Anforderungen an das Betreiben von Arbeitsstätten (§ 4)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"/>
            </a:pPr>
            <a:r>
              <a:rPr lang="de-DE" sz="1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betrifft </a:t>
            </a:r>
            <a:r>
              <a:rPr lang="de-DE" sz="1800" i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Instandhaltung</a:t>
            </a:r>
            <a:r>
              <a:rPr lang="de-DE" sz="1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de-DE" sz="1800" i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Hygiene</a:t>
            </a:r>
            <a:r>
              <a:rPr lang="de-DE" sz="1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de-DE" sz="1800" i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Sicherheitseinrichtungen</a:t>
            </a:r>
            <a:r>
              <a:rPr lang="de-DE" sz="1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de-DE" sz="1800" i="1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Verkehrswege/Fluchtwege/Notausgänge</a:t>
            </a:r>
            <a:r>
              <a:rPr lang="de-DE" sz="18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de-DE" sz="1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sowie Mittel und Einrichtungen zur </a:t>
            </a:r>
            <a:r>
              <a:rPr lang="de-DE" sz="1800" i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Ersten Hilfe</a:t>
            </a:r>
            <a:r>
              <a:rPr lang="de-DE" sz="1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/>
            </a:r>
            <a:br>
              <a:rPr lang="de-DE" sz="1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de-DE" sz="1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/>
            </a:r>
            <a:br>
              <a:rPr lang="de-DE" sz="1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endParaRPr lang="de-DE" sz="18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46176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D64997-12B8-4B92-8586-39D430AF88F2}" type="slidenum">
              <a:rPr lang="de-DE" smtClean="0"/>
              <a:pPr/>
              <a:t>14</a:t>
            </a:fld>
            <a:endParaRPr lang="de-DE">
              <a:solidFill>
                <a:schemeClr val="tx1"/>
              </a:solidFill>
            </a:endParaRP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Manfred Scherbaum, Ressort Arbeitsgestaltung und Gesundheitsschutz</a:t>
            </a:r>
            <a:endParaRPr lang="de-DE" dirty="0"/>
          </a:p>
        </p:txBody>
      </p:sp>
      <p:sp>
        <p:nvSpPr>
          <p:cNvPr id="8" name="Titel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7200000" cy="540000"/>
          </a:xfrm>
        </p:spPr>
        <p:txBody>
          <a:bodyPr/>
          <a:lstStyle/>
          <a:p>
            <a:r>
              <a:rPr lang="de-DE" dirty="0" smtClean="0">
                <a:solidFill>
                  <a:schemeClr val="bg1"/>
                </a:solidFill>
              </a:rPr>
              <a:t>Die novellierte ArbStättV –</a:t>
            </a:r>
            <a:br>
              <a:rPr lang="de-DE" dirty="0" smtClean="0">
                <a:solidFill>
                  <a:schemeClr val="bg1"/>
                </a:solidFill>
              </a:rPr>
            </a:br>
            <a:r>
              <a:rPr lang="de-DE" dirty="0" smtClean="0">
                <a:solidFill>
                  <a:schemeClr val="bg1"/>
                </a:solidFill>
              </a:rPr>
              <a:t>Inhalte im Überblick (IV)</a:t>
            </a:r>
            <a:endParaRPr lang="de-DE" dirty="0">
              <a:solidFill>
                <a:schemeClr val="bg1"/>
              </a:solidFill>
            </a:endParaRPr>
          </a:p>
        </p:txBody>
      </p:sp>
      <p:sp>
        <p:nvSpPr>
          <p:cNvPr id="2" name="Rechteck 1"/>
          <p:cNvSpPr/>
          <p:nvPr/>
        </p:nvSpPr>
        <p:spPr>
          <a:xfrm>
            <a:off x="467543" y="1772817"/>
            <a:ext cx="8114481" cy="3945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"/>
            </a:pPr>
            <a:r>
              <a:rPr lang="de-DE" sz="1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Nichtraucherschutz (§ 5)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de-DE" sz="1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wirksamer Schutz der nicht rauchenden Beschäftigten vor Gesundheitsgefahren durch Tabakrauch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de-DE" sz="1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angepasste technische oder organisatorische Maßnahmen zum Schutz der nicht rauchenden Beschäftigten in Arbeitsstätten mit </a:t>
            </a:r>
            <a:r>
              <a:rPr lang="de-DE" sz="1800" i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Publikumsverkehr</a:t>
            </a:r>
            <a:r>
              <a:rPr lang="de-DE" sz="1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/>
            </a:r>
            <a:br>
              <a:rPr lang="de-DE" sz="1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endParaRPr lang="de-DE" sz="18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"/>
            </a:pPr>
            <a:r>
              <a:rPr lang="de-DE" sz="1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Unterweisung der Beschäftigten (§ 6)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de-DE" sz="1800" i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Gefährdungsbeurteilung</a:t>
            </a:r>
            <a:r>
              <a:rPr lang="de-DE" sz="1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als Grundlage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de-DE" sz="1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 einer für die Beschäftigten </a:t>
            </a:r>
            <a:r>
              <a:rPr lang="de-DE" sz="1800" i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verständlichen</a:t>
            </a:r>
            <a:r>
              <a:rPr lang="de-DE" sz="1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Form und Sprache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de-DE" sz="1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vor Aufnahme der Tätigkeit und danach mindestens 1x jährlich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"/>
            </a:pPr>
            <a:r>
              <a:rPr lang="de-DE" sz="1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nach jeder Unterweisung schriftliche Dokumentation von Inhalt und Zeitraum</a:t>
            </a:r>
            <a:endParaRPr lang="de-DE" sz="18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72491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D64997-12B8-4B92-8586-39D430AF88F2}" type="slidenum">
              <a:rPr lang="de-DE" smtClean="0"/>
              <a:pPr/>
              <a:t>15</a:t>
            </a:fld>
            <a:endParaRPr lang="de-DE">
              <a:solidFill>
                <a:schemeClr val="tx1"/>
              </a:solidFill>
            </a:endParaRP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Manfred Scherbaum, Ressort Arbeitsgestaltung und Gesundheitsschutz</a:t>
            </a:r>
            <a:endParaRPr lang="de-DE" dirty="0"/>
          </a:p>
        </p:txBody>
      </p:sp>
      <p:sp>
        <p:nvSpPr>
          <p:cNvPr id="8" name="Titel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7200000" cy="540000"/>
          </a:xfrm>
        </p:spPr>
        <p:txBody>
          <a:bodyPr/>
          <a:lstStyle/>
          <a:p>
            <a:r>
              <a:rPr lang="de-DE" dirty="0" smtClean="0">
                <a:solidFill>
                  <a:schemeClr val="bg1"/>
                </a:solidFill>
              </a:rPr>
              <a:t>Die novellierte ArbStättV –</a:t>
            </a:r>
            <a:br>
              <a:rPr lang="de-DE" dirty="0" smtClean="0">
                <a:solidFill>
                  <a:schemeClr val="bg1"/>
                </a:solidFill>
              </a:rPr>
            </a:br>
            <a:r>
              <a:rPr lang="de-DE" dirty="0" smtClean="0">
                <a:solidFill>
                  <a:schemeClr val="bg1"/>
                </a:solidFill>
              </a:rPr>
              <a:t>Inhalte im Überblick (Anhang I)</a:t>
            </a:r>
            <a:endParaRPr lang="de-DE" dirty="0">
              <a:solidFill>
                <a:schemeClr val="bg1"/>
              </a:solidFill>
            </a:endParaRPr>
          </a:p>
        </p:txBody>
      </p:sp>
      <p:sp>
        <p:nvSpPr>
          <p:cNvPr id="2" name="Rechteck 1"/>
          <p:cNvSpPr/>
          <p:nvPr/>
        </p:nvSpPr>
        <p:spPr>
          <a:xfrm>
            <a:off x="435571" y="1508374"/>
            <a:ext cx="7992888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buNone/>
            </a:pPr>
            <a:r>
              <a:rPr lang="de-DE" sz="1200" b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Anforderungen und Maßnahmen für Arbeitsstätten nach § 3 Absatz 1 </a:t>
            </a:r>
            <a:endParaRPr lang="de-DE" sz="1200" dirty="0">
              <a:solidFill>
                <a:srgbClr val="00000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spcAft>
                <a:spcPts val="0"/>
              </a:spcAft>
              <a:buNone/>
            </a:pPr>
            <a:r>
              <a:rPr lang="de-DE" sz="1200" b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Inhaltsübersicht </a:t>
            </a:r>
            <a:endParaRPr lang="de-DE" sz="1200" dirty="0">
              <a:solidFill>
                <a:srgbClr val="00000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spcAft>
                <a:spcPts val="0"/>
              </a:spcAft>
              <a:buNone/>
              <a:tabLst>
                <a:tab pos="270510" algn="l"/>
              </a:tabLst>
            </a:pPr>
            <a:r>
              <a:rPr lang="de-DE" sz="12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 	Allgemeine Anforderungen </a:t>
            </a:r>
          </a:p>
          <a:p>
            <a:pPr>
              <a:spcAft>
                <a:spcPts val="0"/>
              </a:spcAft>
              <a:buNone/>
              <a:tabLst>
                <a:tab pos="270510" algn="l"/>
              </a:tabLst>
            </a:pPr>
            <a:r>
              <a:rPr lang="de-DE" sz="12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1.1 	Anforderungen an Konstruktion und Festigkeit von Gebäuden </a:t>
            </a:r>
          </a:p>
          <a:p>
            <a:pPr>
              <a:spcAft>
                <a:spcPts val="0"/>
              </a:spcAft>
              <a:buNone/>
              <a:tabLst>
                <a:tab pos="270510" algn="l"/>
              </a:tabLst>
            </a:pPr>
            <a:r>
              <a:rPr lang="de-DE" sz="12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1.2 	Abmessungen von Räumen, Luftraum </a:t>
            </a:r>
          </a:p>
          <a:p>
            <a:pPr>
              <a:spcAft>
                <a:spcPts val="0"/>
              </a:spcAft>
              <a:buNone/>
              <a:tabLst>
                <a:tab pos="270510" algn="l"/>
              </a:tabLst>
            </a:pPr>
            <a:r>
              <a:rPr lang="de-DE" sz="12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1.3	Sicherheits- und Gesundheitsschutzkennzeichnung </a:t>
            </a:r>
          </a:p>
          <a:p>
            <a:pPr>
              <a:spcAft>
                <a:spcPts val="0"/>
              </a:spcAft>
              <a:buNone/>
              <a:tabLst>
                <a:tab pos="270510" algn="l"/>
              </a:tabLst>
            </a:pPr>
            <a:r>
              <a:rPr lang="de-DE" sz="12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1.4 	Energieverteilungsanlagen </a:t>
            </a:r>
          </a:p>
          <a:p>
            <a:pPr>
              <a:spcAft>
                <a:spcPts val="0"/>
              </a:spcAft>
              <a:buNone/>
              <a:tabLst>
                <a:tab pos="270510" algn="l"/>
              </a:tabLst>
            </a:pPr>
            <a:r>
              <a:rPr lang="de-DE" sz="12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1.5	Fußböden, Wände, Decken, Dächer </a:t>
            </a:r>
          </a:p>
          <a:p>
            <a:pPr>
              <a:spcAft>
                <a:spcPts val="0"/>
              </a:spcAft>
              <a:buNone/>
              <a:tabLst>
                <a:tab pos="270510" algn="l"/>
              </a:tabLst>
            </a:pPr>
            <a:r>
              <a:rPr lang="de-DE" sz="12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1.6 	Fenster, Oberlichter </a:t>
            </a:r>
          </a:p>
          <a:p>
            <a:pPr>
              <a:spcAft>
                <a:spcPts val="0"/>
              </a:spcAft>
              <a:buNone/>
              <a:tabLst>
                <a:tab pos="270510" algn="l"/>
              </a:tabLst>
            </a:pPr>
            <a:r>
              <a:rPr lang="de-DE" sz="12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1.7 	Türen, Tore </a:t>
            </a:r>
          </a:p>
          <a:p>
            <a:pPr>
              <a:spcAft>
                <a:spcPts val="0"/>
              </a:spcAft>
              <a:buNone/>
              <a:tabLst>
                <a:tab pos="270510" algn="l"/>
              </a:tabLst>
            </a:pPr>
            <a:r>
              <a:rPr lang="de-DE" sz="12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1.8 	Verkehrswege </a:t>
            </a:r>
          </a:p>
          <a:p>
            <a:pPr>
              <a:spcAft>
                <a:spcPts val="0"/>
              </a:spcAft>
              <a:buNone/>
              <a:tabLst>
                <a:tab pos="270510" algn="l"/>
              </a:tabLst>
            </a:pPr>
            <a:r>
              <a:rPr lang="de-DE" sz="12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1.9 	Fahrtreppen, Fahrsteige </a:t>
            </a:r>
          </a:p>
          <a:p>
            <a:pPr>
              <a:spcAft>
                <a:spcPts val="0"/>
              </a:spcAft>
              <a:buNone/>
              <a:tabLst>
                <a:tab pos="270510" algn="l"/>
              </a:tabLst>
            </a:pPr>
            <a:r>
              <a:rPr lang="de-DE" sz="12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1.10 Laderampen </a:t>
            </a:r>
          </a:p>
          <a:p>
            <a:pPr>
              <a:spcAft>
                <a:spcPts val="0"/>
              </a:spcAft>
              <a:buNone/>
              <a:tabLst>
                <a:tab pos="270510" algn="l"/>
              </a:tabLst>
            </a:pPr>
            <a:r>
              <a:rPr lang="de-DE" sz="12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1.11 Steigleitern, Steigeisengänge </a:t>
            </a:r>
          </a:p>
          <a:p>
            <a:pPr>
              <a:spcAft>
                <a:spcPts val="0"/>
              </a:spcAft>
              <a:buNone/>
              <a:tabLst>
                <a:tab pos="270510" algn="l"/>
              </a:tabLst>
            </a:pPr>
            <a:r>
              <a:rPr lang="de-DE" sz="12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 	Maßnahmen zum Schutz vor besonderen Gefahren </a:t>
            </a:r>
          </a:p>
          <a:p>
            <a:pPr>
              <a:spcAft>
                <a:spcPts val="0"/>
              </a:spcAft>
              <a:buNone/>
              <a:tabLst>
                <a:tab pos="270510" algn="l"/>
              </a:tabLst>
            </a:pPr>
            <a:r>
              <a:rPr lang="de-DE" sz="12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2.1 	Schutz vor Absturz und herabfallenden Gegenständen, Betreten von Gefahrenbereichen </a:t>
            </a:r>
          </a:p>
          <a:p>
            <a:pPr>
              <a:spcAft>
                <a:spcPts val="0"/>
              </a:spcAft>
              <a:buNone/>
              <a:tabLst>
                <a:tab pos="270510" algn="l"/>
              </a:tabLst>
            </a:pPr>
            <a:r>
              <a:rPr lang="de-DE" sz="12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2.2 	Maßnahmen gegen Brände </a:t>
            </a:r>
          </a:p>
          <a:p>
            <a:pPr>
              <a:spcAft>
                <a:spcPts val="0"/>
              </a:spcAft>
              <a:buNone/>
              <a:tabLst>
                <a:tab pos="270510" algn="l"/>
              </a:tabLst>
            </a:pPr>
            <a:r>
              <a:rPr lang="de-DE" sz="12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2.3 	Fluchtwege und Notausgänge </a:t>
            </a:r>
          </a:p>
          <a:p>
            <a:pPr>
              <a:spcAft>
                <a:spcPts val="0"/>
              </a:spcAft>
              <a:buNone/>
              <a:tabLst>
                <a:tab pos="270510" algn="l"/>
              </a:tabLst>
            </a:pPr>
            <a:r>
              <a:rPr lang="de-DE" sz="12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 	Arbeitsbedingungen </a:t>
            </a:r>
          </a:p>
          <a:p>
            <a:pPr>
              <a:spcAft>
                <a:spcPts val="0"/>
              </a:spcAft>
              <a:buNone/>
              <a:tabLst>
                <a:tab pos="270510" algn="l"/>
              </a:tabLst>
            </a:pPr>
            <a:r>
              <a:rPr lang="de-DE" sz="12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3.1 	Bewegungsfläche </a:t>
            </a:r>
          </a:p>
          <a:p>
            <a:pPr>
              <a:spcAft>
                <a:spcPts val="0"/>
              </a:spcAft>
              <a:buNone/>
              <a:tabLst>
                <a:tab pos="270510" algn="l"/>
              </a:tabLst>
            </a:pPr>
            <a:r>
              <a:rPr lang="de-DE" sz="12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3.2 	Anordnung der Arbeitsplätze </a:t>
            </a:r>
          </a:p>
          <a:p>
            <a:pPr>
              <a:spcAft>
                <a:spcPts val="0"/>
              </a:spcAft>
              <a:buNone/>
              <a:tabLst>
                <a:tab pos="270510" algn="l"/>
              </a:tabLst>
            </a:pPr>
            <a:r>
              <a:rPr lang="de-DE" sz="12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3.3	Ausstattung </a:t>
            </a:r>
          </a:p>
          <a:p>
            <a:pPr>
              <a:spcAft>
                <a:spcPts val="0"/>
              </a:spcAft>
              <a:buNone/>
              <a:tabLst>
                <a:tab pos="270510" algn="l"/>
              </a:tabLst>
            </a:pPr>
            <a:r>
              <a:rPr lang="de-DE" sz="12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3.4	Beleuchtung und Sichtverbindung </a:t>
            </a:r>
          </a:p>
          <a:p>
            <a:pPr>
              <a:spcAft>
                <a:spcPts val="0"/>
              </a:spcAft>
              <a:buNone/>
              <a:tabLst>
                <a:tab pos="270510" algn="l"/>
              </a:tabLst>
            </a:pPr>
            <a:r>
              <a:rPr lang="de-DE" sz="12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3.5 	Raumtemperatur </a:t>
            </a:r>
          </a:p>
          <a:p>
            <a:pPr>
              <a:spcAft>
                <a:spcPts val="0"/>
              </a:spcAft>
              <a:buNone/>
              <a:tabLst>
                <a:tab pos="270510" algn="l"/>
              </a:tabLst>
            </a:pPr>
            <a:r>
              <a:rPr lang="de-DE" sz="12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3.6 	</a:t>
            </a:r>
            <a:r>
              <a:rPr lang="de-DE" sz="1200" dirty="0" smtClean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Lüftung</a:t>
            </a:r>
            <a:endParaRPr lang="de-DE" sz="1200" dirty="0">
              <a:solidFill>
                <a:srgbClr val="00000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buNone/>
            </a:pPr>
            <a:r>
              <a:rPr lang="de-DE" sz="1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3.7  </a:t>
            </a:r>
            <a:r>
              <a:rPr lang="de-DE" sz="12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Lärm</a:t>
            </a:r>
            <a:endParaRPr lang="de-DE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64468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D64997-12B8-4B92-8586-39D430AF88F2}" type="slidenum">
              <a:rPr lang="de-DE" smtClean="0"/>
              <a:pPr/>
              <a:t>16</a:t>
            </a:fld>
            <a:endParaRPr lang="de-DE">
              <a:solidFill>
                <a:schemeClr val="tx1"/>
              </a:solidFill>
            </a:endParaRP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Manfred Scherbaum, Ressort Arbeitsgestaltung und Gesundheitsschutz</a:t>
            </a:r>
            <a:endParaRPr lang="de-DE" dirty="0"/>
          </a:p>
        </p:txBody>
      </p:sp>
      <p:sp>
        <p:nvSpPr>
          <p:cNvPr id="8" name="Titel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7200000" cy="540000"/>
          </a:xfrm>
        </p:spPr>
        <p:txBody>
          <a:bodyPr/>
          <a:lstStyle/>
          <a:p>
            <a:r>
              <a:rPr lang="de-DE" dirty="0" smtClean="0">
                <a:solidFill>
                  <a:schemeClr val="bg1"/>
                </a:solidFill>
              </a:rPr>
              <a:t>Die novellierte ArbStättV –</a:t>
            </a:r>
            <a:br>
              <a:rPr lang="de-DE" dirty="0" smtClean="0">
                <a:solidFill>
                  <a:schemeClr val="bg1"/>
                </a:solidFill>
              </a:rPr>
            </a:br>
            <a:r>
              <a:rPr lang="de-DE" dirty="0" smtClean="0">
                <a:solidFill>
                  <a:schemeClr val="bg1"/>
                </a:solidFill>
              </a:rPr>
              <a:t>Inhalte im Überblick (Anhang II)</a:t>
            </a:r>
            <a:endParaRPr lang="de-DE" dirty="0">
              <a:solidFill>
                <a:schemeClr val="bg1"/>
              </a:solidFill>
            </a:endParaRPr>
          </a:p>
        </p:txBody>
      </p:sp>
      <p:sp>
        <p:nvSpPr>
          <p:cNvPr id="2" name="Rechteck 1"/>
          <p:cNvSpPr/>
          <p:nvPr/>
        </p:nvSpPr>
        <p:spPr>
          <a:xfrm>
            <a:off x="467544" y="1795752"/>
            <a:ext cx="7848872" cy="29400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buNone/>
              <a:tabLst>
                <a:tab pos="270510" algn="l"/>
              </a:tabLst>
            </a:pPr>
            <a:r>
              <a:rPr lang="de-DE" sz="12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4 	Sanitärräume, Pausen- und Bereitschaftsräume, Erste-Hilfe-Räume, Unterkünfte </a:t>
            </a:r>
          </a:p>
          <a:p>
            <a:pPr>
              <a:spcAft>
                <a:spcPts val="0"/>
              </a:spcAft>
              <a:buNone/>
              <a:tabLst>
                <a:tab pos="270510" algn="l"/>
              </a:tabLst>
            </a:pPr>
            <a:r>
              <a:rPr lang="de-DE" sz="12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4.1 	Sanitärräume </a:t>
            </a:r>
          </a:p>
          <a:p>
            <a:pPr>
              <a:spcAft>
                <a:spcPts val="0"/>
              </a:spcAft>
              <a:buNone/>
              <a:tabLst>
                <a:tab pos="270510" algn="l"/>
              </a:tabLst>
            </a:pPr>
            <a:r>
              <a:rPr lang="de-DE" sz="12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4.2 	Pausen- und Bereitschaftsräume </a:t>
            </a:r>
          </a:p>
          <a:p>
            <a:pPr>
              <a:spcAft>
                <a:spcPts val="0"/>
              </a:spcAft>
              <a:buNone/>
              <a:tabLst>
                <a:tab pos="270510" algn="l"/>
              </a:tabLst>
            </a:pPr>
            <a:r>
              <a:rPr lang="de-DE" sz="12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4.3 	Erste-Hilfe-Räume </a:t>
            </a:r>
          </a:p>
          <a:p>
            <a:pPr>
              <a:spcAft>
                <a:spcPts val="0"/>
              </a:spcAft>
              <a:buNone/>
              <a:tabLst>
                <a:tab pos="270510" algn="l"/>
              </a:tabLst>
            </a:pPr>
            <a:r>
              <a:rPr lang="de-DE" sz="12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4.4 	Unterkünfte </a:t>
            </a:r>
          </a:p>
          <a:p>
            <a:pPr>
              <a:spcAft>
                <a:spcPts val="0"/>
              </a:spcAft>
              <a:buNone/>
              <a:tabLst>
                <a:tab pos="270510" algn="l"/>
              </a:tabLst>
            </a:pPr>
            <a:r>
              <a:rPr lang="de-DE" sz="12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5 	Ergänzende Anforderungen und Maßnahmen für besondere Arbeitsstätten und Arbeitsplätze </a:t>
            </a:r>
          </a:p>
          <a:p>
            <a:pPr>
              <a:spcAft>
                <a:spcPts val="0"/>
              </a:spcAft>
              <a:buNone/>
              <a:tabLst>
                <a:tab pos="270510" algn="l"/>
              </a:tabLst>
            </a:pPr>
            <a:r>
              <a:rPr lang="de-DE" sz="12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5.1 	Arbeitsplätze in nicht allseits umschlossenen Arbeitsstätten und Arbeitsplätze im Freien </a:t>
            </a:r>
          </a:p>
          <a:p>
            <a:pPr>
              <a:spcAft>
                <a:spcPts val="0"/>
              </a:spcAft>
              <a:buNone/>
              <a:tabLst>
                <a:tab pos="270510" algn="l"/>
              </a:tabLst>
            </a:pPr>
            <a:r>
              <a:rPr lang="de-DE" sz="12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5.2 	Baustellen </a:t>
            </a:r>
          </a:p>
          <a:p>
            <a:pPr>
              <a:spcAft>
                <a:spcPts val="0"/>
              </a:spcAft>
              <a:buNone/>
              <a:tabLst>
                <a:tab pos="270510" algn="l"/>
              </a:tabLst>
            </a:pPr>
            <a:r>
              <a:rPr lang="de-DE" sz="12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6 	Maßnahmen zur Gestaltung von Bildschirmarbeitsplätzen </a:t>
            </a:r>
          </a:p>
          <a:p>
            <a:pPr>
              <a:lnSpc>
                <a:spcPct val="107000"/>
              </a:lnSpc>
              <a:spcAft>
                <a:spcPts val="800"/>
              </a:spcAft>
              <a:buNone/>
              <a:tabLst>
                <a:tab pos="270510" algn="l"/>
              </a:tabLst>
            </a:pPr>
            <a:r>
              <a:rPr lang="de-DE" sz="12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6.1	Allgemeine Anforderungen an Bildschirmarbeitsplätze</a:t>
            </a:r>
            <a:br>
              <a:rPr lang="de-DE" sz="12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de-DE" sz="12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6.2 	Allgemeine Anforderungen an Bildschirme und Bildschirmgeräte</a:t>
            </a:r>
            <a:br>
              <a:rPr lang="de-DE" sz="12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de-DE" sz="12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6.3 	Anforderungen an Bildschirmgeräte und Arbeitsmittel für die ortsgebundene Verwendung an 	Arbeitsplätzen</a:t>
            </a:r>
            <a:br>
              <a:rPr lang="de-DE" sz="12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de-DE" sz="12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6.4 	Anforderungen an tragbare Bildschirmgeräte für die ortsveränderliche Verwendung an </a:t>
            </a:r>
            <a:r>
              <a:rPr lang="de-DE" sz="1200" dirty="0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Arbeitsplätzen</a:t>
            </a:r>
            <a:r>
              <a:rPr lang="de-DE" sz="12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de-DE" sz="12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de-DE" sz="12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6.5 	Anforderungen an die Benutzerfreundlichkeit von Bildschirmarbeitsplätzen </a:t>
            </a:r>
            <a:endParaRPr lang="de-DE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3041052"/>
      </p:ext>
    </p:extLst>
  </p:cSld>
  <p:clrMapOvr>
    <a:masterClrMapping/>
  </p:clrMapOvr>
</p:sld>
</file>

<file path=ppt/theme/theme1.xml><?xml version="1.0" encoding="utf-8"?>
<a:theme xmlns:a="http://schemas.openxmlformats.org/drawingml/2006/main" name="120127 Vorlage POWERTPOINT IG Metall - fertig">
  <a:themeElements>
    <a:clrScheme name="IG Metall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B050"/>
      </a:accent1>
      <a:accent2>
        <a:srgbClr val="333399"/>
      </a:accent2>
      <a:accent3>
        <a:srgbClr val="FF0000"/>
      </a:accent3>
      <a:accent4>
        <a:srgbClr val="000000"/>
      </a:accent4>
      <a:accent5>
        <a:srgbClr val="4C6600"/>
      </a:accent5>
      <a:accent6>
        <a:srgbClr val="2D2D8A"/>
      </a:accent6>
      <a:hlink>
        <a:srgbClr val="009999"/>
      </a:hlink>
      <a:folHlink>
        <a:srgbClr val="99CC00"/>
      </a:folHlink>
    </a:clrScheme>
    <a:fontScheme name="Lee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9525" cap="flat" cmpd="sng" algn="ctr">
          <a:solidFill>
            <a:schemeClr val="bg1">
              <a:lumMod val="50000"/>
            </a:schemeClr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rtlCol="0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None/>
          <a:tabLst/>
          <a:defRPr kumimoji="0" sz="2400" b="0" i="0" u="none" strike="noStrike" cap="none" normalizeH="0" baseline="0" dirty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Times" charset="0"/>
          <a:buChar char="•"/>
          <a:tabLst/>
          <a:defRPr kumimoji="0" lang="de-DE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  <a:txDef>
      <a:spPr>
        <a:noFill/>
        <a:ln>
          <a:solidFill>
            <a:schemeClr val="bg1">
              <a:lumMod val="50000"/>
            </a:schemeClr>
          </a:solidFill>
        </a:ln>
      </a:spPr>
      <a:bodyPr wrap="square" rtlCol="0">
        <a:spAutoFit/>
      </a:bodyPr>
      <a:lstStyle>
        <a:defPPr>
          <a:buNone/>
          <a:defRPr dirty="0" err="1" smtClean="0"/>
        </a:defPPr>
      </a:lstStyle>
    </a:txDef>
  </a:objectDefaults>
  <a:extraClrSchemeLst>
    <a:extraClrScheme>
      <a:clrScheme name="Lee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er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er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er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er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er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er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er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er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er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er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er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0</TotalTime>
  <Words>676</Words>
  <Application>Microsoft Office PowerPoint</Application>
  <PresentationFormat>Bildschirmpräsentation (4:3)</PresentationFormat>
  <Paragraphs>197</Paragraphs>
  <Slides>16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9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16</vt:i4>
      </vt:variant>
    </vt:vector>
  </HeadingPairs>
  <TitlesOfParts>
    <vt:vector size="26" baseType="lpstr">
      <vt:lpstr>Arial</vt:lpstr>
      <vt:lpstr>Calibri</vt:lpstr>
      <vt:lpstr>Gotham Narrow SSm A</vt:lpstr>
      <vt:lpstr>Helvetica</vt:lpstr>
      <vt:lpstr>Symbol</vt:lpstr>
      <vt:lpstr>Times</vt:lpstr>
      <vt:lpstr>Times New Roman</vt:lpstr>
      <vt:lpstr>Wingdings</vt:lpstr>
      <vt:lpstr>Zapf Dingbats</vt:lpstr>
      <vt:lpstr>120127 Vorlage POWERTPOINT IG Metall - fertig</vt:lpstr>
      <vt:lpstr>PowerPoint-Präsentation</vt:lpstr>
      <vt:lpstr>Gliederung</vt:lpstr>
      <vt:lpstr>Arbeitsschutzrecht – Entwicklungen (I)</vt:lpstr>
      <vt:lpstr>Arbeitsschutzrecht – Entwicklungen (II)</vt:lpstr>
      <vt:lpstr>PowerPoint-Präsentation</vt:lpstr>
      <vt:lpstr>PowerPoint-Präsentation</vt:lpstr>
      <vt:lpstr>Arbeitsstättenrecht – Beispiele zum „Vorführen“ finden sich leicht (I)</vt:lpstr>
      <vt:lpstr>Arbeitsstättenrecht – Beispiele zum „Vorführen“ finden sich leicht (II)</vt:lpstr>
      <vt:lpstr>Arbeitsschutzrecht – Tierschutzrecht</vt:lpstr>
      <vt:lpstr>Arbeitsstättenrecht – Konkretisierungsgrad zwischen 1975 und heute </vt:lpstr>
      <vt:lpstr>Die novellierte ArbStättV – Inhalte im Überblick (I)</vt:lpstr>
      <vt:lpstr>Die novellierte ArbStättV – Inhalte im Überblick (II)</vt:lpstr>
      <vt:lpstr>Die novellierte ArbStättV – Inhalte im Überblick (III)</vt:lpstr>
      <vt:lpstr>Die novellierte ArbStättV – Inhalte im Überblick (IV)</vt:lpstr>
      <vt:lpstr>Die novellierte ArbStättV – Inhalte im Überblick (Anhang I)</vt:lpstr>
      <vt:lpstr>Die novellierte ArbStättV – Inhalte im Überblick (Anhang II)</vt:lpstr>
    </vt:vector>
  </TitlesOfParts>
  <Company>IG Metall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Scherbaum, Manfred</dc:creator>
  <dc:description>wird blank.pot</dc:description>
  <cp:lastModifiedBy>Schoeppler, Elke</cp:lastModifiedBy>
  <cp:revision>39</cp:revision>
  <cp:lastPrinted>2015-06-15T11:28:55Z</cp:lastPrinted>
  <dcterms:created xsi:type="dcterms:W3CDTF">2015-06-15T10:43:05Z</dcterms:created>
  <dcterms:modified xsi:type="dcterms:W3CDTF">2015-07-13T06:36:44Z</dcterms:modified>
</cp:coreProperties>
</file>