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18"/>
  </p:notesMasterIdLst>
  <p:handoutMasterIdLst>
    <p:handoutMasterId r:id="rId19"/>
  </p:handoutMasterIdLst>
  <p:sldIdLst>
    <p:sldId id="256" r:id="rId2"/>
    <p:sldId id="257" r:id="rId3"/>
    <p:sldId id="258" r:id="rId4"/>
    <p:sldId id="259" r:id="rId5"/>
    <p:sldId id="261" r:id="rId6"/>
    <p:sldId id="262" r:id="rId7"/>
    <p:sldId id="263" r:id="rId8"/>
    <p:sldId id="260" r:id="rId9"/>
    <p:sldId id="264" r:id="rId10"/>
    <p:sldId id="265" r:id="rId11"/>
    <p:sldId id="267" r:id="rId12"/>
    <p:sldId id="271" r:id="rId13"/>
    <p:sldId id="266" r:id="rId14"/>
    <p:sldId id="268" r:id="rId15"/>
    <p:sldId id="269" r:id="rId16"/>
    <p:sldId id="270" r:id="rId17"/>
  </p:sldIdLst>
  <p:sldSz cx="9144000" cy="6858000" type="screen4x3"/>
  <p:notesSz cx="6797675" cy="9856788"/>
  <p:defaultTextStyle>
    <a:defPPr>
      <a:defRPr lang="de-DE"/>
    </a:defPPr>
    <a:lvl1pPr algn="l" rtl="0" fontAlgn="base">
      <a:spcBef>
        <a:spcPct val="0"/>
      </a:spcBef>
      <a:spcAft>
        <a:spcPct val="0"/>
      </a:spcAft>
      <a:buFont typeface="Times" charset="0"/>
      <a:buChar char="•"/>
      <a:defRPr sz="2400" kern="1200">
        <a:solidFill>
          <a:schemeClr val="tx1"/>
        </a:solidFill>
        <a:latin typeface="Arial" charset="0"/>
        <a:ea typeface="+mn-ea"/>
        <a:cs typeface="+mn-cs"/>
      </a:defRPr>
    </a:lvl1pPr>
    <a:lvl2pPr marL="457200" algn="l" rtl="0" fontAlgn="base">
      <a:spcBef>
        <a:spcPct val="0"/>
      </a:spcBef>
      <a:spcAft>
        <a:spcPct val="0"/>
      </a:spcAft>
      <a:buFont typeface="Times" charset="0"/>
      <a:buChar char="•"/>
      <a:defRPr sz="2400" kern="1200">
        <a:solidFill>
          <a:schemeClr val="tx1"/>
        </a:solidFill>
        <a:latin typeface="Arial" charset="0"/>
        <a:ea typeface="+mn-ea"/>
        <a:cs typeface="+mn-cs"/>
      </a:defRPr>
    </a:lvl2pPr>
    <a:lvl3pPr marL="914400" algn="l" rtl="0" fontAlgn="base">
      <a:spcBef>
        <a:spcPct val="0"/>
      </a:spcBef>
      <a:spcAft>
        <a:spcPct val="0"/>
      </a:spcAft>
      <a:buFont typeface="Times" charset="0"/>
      <a:buChar char="•"/>
      <a:defRPr sz="2400" kern="1200">
        <a:solidFill>
          <a:schemeClr val="tx1"/>
        </a:solidFill>
        <a:latin typeface="Arial" charset="0"/>
        <a:ea typeface="+mn-ea"/>
        <a:cs typeface="+mn-cs"/>
      </a:defRPr>
    </a:lvl3pPr>
    <a:lvl4pPr marL="1371600" algn="l" rtl="0" fontAlgn="base">
      <a:spcBef>
        <a:spcPct val="0"/>
      </a:spcBef>
      <a:spcAft>
        <a:spcPct val="0"/>
      </a:spcAft>
      <a:buFont typeface="Times" charset="0"/>
      <a:buChar char="•"/>
      <a:defRPr sz="2400" kern="1200">
        <a:solidFill>
          <a:schemeClr val="tx1"/>
        </a:solidFill>
        <a:latin typeface="Arial" charset="0"/>
        <a:ea typeface="+mn-ea"/>
        <a:cs typeface="+mn-cs"/>
      </a:defRPr>
    </a:lvl4pPr>
    <a:lvl5pPr marL="1828800" algn="l" rtl="0" fontAlgn="base">
      <a:spcBef>
        <a:spcPct val="0"/>
      </a:spcBef>
      <a:spcAft>
        <a:spcPct val="0"/>
      </a:spcAft>
      <a:buFont typeface="Times" charset="0"/>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15:clr>
            <a:srgbClr val="A4A3A4"/>
          </p15:clr>
        </p15:guide>
        <p15:guide id="2">
          <p15:clr>
            <a:srgbClr val="A4A3A4"/>
          </p15:clr>
        </p15:guide>
      </p15:sldGuideLst>
    </p:ext>
    <p:ext uri="{2D200454-40CA-4A62-9FC3-DE9A4176ACB9}">
      <p15:notesGuideLst xmlns:p15="http://schemas.microsoft.com/office/powerpoint/2012/main">
        <p15:guide id="1" orient="horz" pos="3105"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0000"/>
    <a:srgbClr val="0080FF"/>
    <a:srgbClr val="FF00FF"/>
    <a:srgbClr val="F3F3F3"/>
    <a:srgbClr val="C0C0C0"/>
    <a:srgbClr val="F3CCCC"/>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86380" autoAdjust="0"/>
  </p:normalViewPr>
  <p:slideViewPr>
    <p:cSldViewPr>
      <p:cViewPr varScale="1">
        <p:scale>
          <a:sx n="75" d="100"/>
          <a:sy n="75" d="100"/>
        </p:scale>
        <p:origin x="792" y="66"/>
      </p:cViewPr>
      <p:guideLst>
        <p:guide orient="horz"/>
        <p:guide/>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2" d="100"/>
          <a:sy n="82" d="100"/>
        </p:scale>
        <p:origin x="-2016" y="-90"/>
      </p:cViewPr>
      <p:guideLst>
        <p:guide orient="horz" pos="3105"/>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2839"/>
          </a:xfrm>
          <a:prstGeom prst="rect">
            <a:avLst/>
          </a:prstGeom>
        </p:spPr>
        <p:txBody>
          <a:bodyPr vert="horz" lIns="91440" tIns="45720" rIns="91440" bIns="45720" rtlCol="0"/>
          <a:lstStyle>
            <a:lvl1pPr algn="l">
              <a:defRPr sz="1200"/>
            </a:lvl1pPr>
          </a:lstStyle>
          <a:p>
            <a:pPr>
              <a:buNone/>
            </a:pPr>
            <a:endParaRPr lang="de-DE" dirty="0"/>
          </a:p>
        </p:txBody>
      </p:sp>
      <p:sp>
        <p:nvSpPr>
          <p:cNvPr id="3" name="Datumsplatzhalter 2"/>
          <p:cNvSpPr>
            <a:spLocks noGrp="1"/>
          </p:cNvSpPr>
          <p:nvPr>
            <p:ph type="dt" sz="quarter" idx="1"/>
          </p:nvPr>
        </p:nvSpPr>
        <p:spPr>
          <a:xfrm>
            <a:off x="3850443" y="0"/>
            <a:ext cx="2945659" cy="492839"/>
          </a:xfrm>
          <a:prstGeom prst="rect">
            <a:avLst/>
          </a:prstGeom>
        </p:spPr>
        <p:txBody>
          <a:bodyPr vert="horz" lIns="91440" tIns="45720" rIns="91440" bIns="45720" rtlCol="0"/>
          <a:lstStyle>
            <a:lvl1pPr algn="r">
              <a:defRPr sz="1200"/>
            </a:lvl1pPr>
          </a:lstStyle>
          <a:p>
            <a:pPr>
              <a:buNone/>
            </a:pPr>
            <a:fld id="{CF8672DE-4039-418D-BCAE-9234AF782190}" type="datetimeFigureOut">
              <a:rPr lang="de-DE" smtClean="0"/>
              <a:pPr>
                <a:buNone/>
              </a:pPr>
              <a:t>13.07.2015</a:t>
            </a:fld>
            <a:endParaRPr lang="de-DE" dirty="0"/>
          </a:p>
        </p:txBody>
      </p:sp>
      <p:sp>
        <p:nvSpPr>
          <p:cNvPr id="4" name="Fußzeilenplatzhalter 3"/>
          <p:cNvSpPr>
            <a:spLocks noGrp="1"/>
          </p:cNvSpPr>
          <p:nvPr>
            <p:ph type="ftr" sz="quarter" idx="2"/>
          </p:nvPr>
        </p:nvSpPr>
        <p:spPr>
          <a:xfrm>
            <a:off x="0" y="9362238"/>
            <a:ext cx="2945659" cy="492839"/>
          </a:xfrm>
          <a:prstGeom prst="rect">
            <a:avLst/>
          </a:prstGeom>
        </p:spPr>
        <p:txBody>
          <a:bodyPr vert="horz" lIns="91440" tIns="45720" rIns="91440" bIns="45720" rtlCol="0" anchor="b"/>
          <a:lstStyle>
            <a:lvl1pPr algn="l">
              <a:defRPr sz="1200"/>
            </a:lvl1pPr>
          </a:lstStyle>
          <a:p>
            <a:pPr>
              <a:buNone/>
            </a:pPr>
            <a:endParaRPr lang="de-DE" dirty="0"/>
          </a:p>
        </p:txBody>
      </p:sp>
      <p:sp>
        <p:nvSpPr>
          <p:cNvPr id="5" name="Foliennummernplatzhalter 4"/>
          <p:cNvSpPr>
            <a:spLocks noGrp="1"/>
          </p:cNvSpPr>
          <p:nvPr>
            <p:ph type="sldNum" sz="quarter" idx="3"/>
          </p:nvPr>
        </p:nvSpPr>
        <p:spPr>
          <a:xfrm>
            <a:off x="3850443" y="9362238"/>
            <a:ext cx="2945659" cy="492839"/>
          </a:xfrm>
          <a:prstGeom prst="rect">
            <a:avLst/>
          </a:prstGeom>
        </p:spPr>
        <p:txBody>
          <a:bodyPr vert="horz" lIns="91440" tIns="45720" rIns="91440" bIns="45720" rtlCol="0" anchor="b"/>
          <a:lstStyle>
            <a:lvl1pPr algn="r">
              <a:defRPr sz="1200"/>
            </a:lvl1pPr>
          </a:lstStyle>
          <a:p>
            <a:pPr>
              <a:buNone/>
            </a:pPr>
            <a:fld id="{2ABF21B4-61E5-4662-98E2-D6EA66E8CC48}" type="slidenum">
              <a:rPr lang="de-DE" smtClean="0"/>
              <a:pPr>
                <a:buNone/>
              </a:pPr>
              <a:t>‹Nr.›</a:t>
            </a:fld>
            <a:endParaRPr lang="de-DE" dirty="0"/>
          </a:p>
        </p:txBody>
      </p:sp>
    </p:spTree>
    <p:extLst>
      <p:ext uri="{BB962C8B-B14F-4D97-AF65-F5344CB8AC3E}">
        <p14:creationId xmlns:p14="http://schemas.microsoft.com/office/powerpoint/2010/main" val="12980183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45659" cy="492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buFontTx/>
              <a:buNone/>
              <a:defRPr sz="1200">
                <a:latin typeface="Arial" pitchFamily="34" charset="0"/>
                <a:cs typeface="Arial" pitchFamily="34" charset="0"/>
              </a:defRPr>
            </a:lvl1pPr>
          </a:lstStyle>
          <a:p>
            <a:endParaRPr lang="de-DE"/>
          </a:p>
        </p:txBody>
      </p:sp>
      <p:sp>
        <p:nvSpPr>
          <p:cNvPr id="3075" name="Rectangle 3"/>
          <p:cNvSpPr>
            <a:spLocks noGrp="1" noChangeArrowheads="1"/>
          </p:cNvSpPr>
          <p:nvPr>
            <p:ph type="dt" idx="1"/>
          </p:nvPr>
        </p:nvSpPr>
        <p:spPr bwMode="auto">
          <a:xfrm>
            <a:off x="3852016" y="0"/>
            <a:ext cx="2945659" cy="492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buFontTx/>
              <a:buNone/>
              <a:defRPr sz="1200">
                <a:latin typeface="Arial" pitchFamily="34" charset="0"/>
                <a:cs typeface="Arial" pitchFamily="34" charset="0"/>
              </a:defRPr>
            </a:lvl1pPr>
          </a:lstStyle>
          <a:p>
            <a:endParaRPr lang="de-DE"/>
          </a:p>
        </p:txBody>
      </p:sp>
      <p:sp>
        <p:nvSpPr>
          <p:cNvPr id="3076" name="Rectangle 4"/>
          <p:cNvSpPr>
            <a:spLocks noGrp="1" noRot="1" noChangeAspect="1" noChangeArrowheads="1" noTextEdit="1"/>
          </p:cNvSpPr>
          <p:nvPr>
            <p:ph type="sldImg" idx="2"/>
          </p:nvPr>
        </p:nvSpPr>
        <p:spPr bwMode="auto">
          <a:xfrm>
            <a:off x="935038" y="739775"/>
            <a:ext cx="4927600" cy="36957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906357" y="4681974"/>
            <a:ext cx="4984962" cy="44355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3078" name="Rectangle 6"/>
          <p:cNvSpPr>
            <a:spLocks noGrp="1" noChangeArrowheads="1"/>
          </p:cNvSpPr>
          <p:nvPr>
            <p:ph type="ftr" sz="quarter" idx="4"/>
          </p:nvPr>
        </p:nvSpPr>
        <p:spPr bwMode="auto">
          <a:xfrm>
            <a:off x="0" y="9363949"/>
            <a:ext cx="2945659" cy="492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buFontTx/>
              <a:buNone/>
              <a:defRPr sz="1200">
                <a:latin typeface="Arial" pitchFamily="34" charset="0"/>
                <a:cs typeface="Arial" pitchFamily="34" charset="0"/>
              </a:defRPr>
            </a:lvl1pPr>
          </a:lstStyle>
          <a:p>
            <a:endParaRPr lang="de-DE"/>
          </a:p>
        </p:txBody>
      </p:sp>
      <p:sp>
        <p:nvSpPr>
          <p:cNvPr id="3079" name="Rectangle 7"/>
          <p:cNvSpPr>
            <a:spLocks noGrp="1" noChangeArrowheads="1"/>
          </p:cNvSpPr>
          <p:nvPr>
            <p:ph type="sldNum" sz="quarter" idx="5"/>
          </p:nvPr>
        </p:nvSpPr>
        <p:spPr bwMode="auto">
          <a:xfrm>
            <a:off x="3852016" y="9363949"/>
            <a:ext cx="2945659" cy="492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buFontTx/>
              <a:buNone/>
              <a:defRPr sz="1200">
                <a:latin typeface="Arial" pitchFamily="34" charset="0"/>
                <a:cs typeface="Arial" pitchFamily="34" charset="0"/>
              </a:defRPr>
            </a:lvl1pPr>
          </a:lstStyle>
          <a:p>
            <a:fld id="{604E1046-6DCB-4318-8475-7B0E0D6CDDD6}" type="slidenum">
              <a:rPr lang="de-DE" smtClean="0"/>
              <a:pPr/>
              <a:t>‹Nr.›</a:t>
            </a:fld>
            <a:endParaRPr lang="de-DE"/>
          </a:p>
        </p:txBody>
      </p:sp>
    </p:spTree>
    <p:extLst>
      <p:ext uri="{BB962C8B-B14F-4D97-AF65-F5344CB8AC3E}">
        <p14:creationId xmlns:p14="http://schemas.microsoft.com/office/powerpoint/2010/main" val="14192109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itchFamily="34" charset="0"/>
        <a:ea typeface="+mn-ea"/>
        <a:cs typeface="Arial" pitchFamily="34" charset="0"/>
      </a:defRPr>
    </a:lvl1pPr>
    <a:lvl2pPr marL="457200" algn="l" rtl="0" fontAlgn="base">
      <a:spcBef>
        <a:spcPct val="30000"/>
      </a:spcBef>
      <a:spcAft>
        <a:spcPct val="0"/>
      </a:spcAft>
      <a:defRPr sz="1200" kern="1200">
        <a:solidFill>
          <a:schemeClr val="tx1"/>
        </a:solidFill>
        <a:latin typeface="Arial" pitchFamily="34" charset="0"/>
        <a:ea typeface="+mn-ea"/>
        <a:cs typeface="Arial" pitchFamily="34" charset="0"/>
      </a:defRPr>
    </a:lvl2pPr>
    <a:lvl3pPr marL="914400" algn="l" rtl="0" fontAlgn="base">
      <a:spcBef>
        <a:spcPct val="30000"/>
      </a:spcBef>
      <a:spcAft>
        <a:spcPct val="0"/>
      </a:spcAft>
      <a:defRPr sz="1200" kern="1200">
        <a:solidFill>
          <a:schemeClr val="tx1"/>
        </a:solidFill>
        <a:latin typeface="Arial" pitchFamily="34" charset="0"/>
        <a:ea typeface="+mn-ea"/>
        <a:cs typeface="Arial" pitchFamily="34" charset="0"/>
      </a:defRPr>
    </a:lvl3pPr>
    <a:lvl4pPr marL="1371600" algn="l" rtl="0" fontAlgn="base">
      <a:spcBef>
        <a:spcPct val="30000"/>
      </a:spcBef>
      <a:spcAft>
        <a:spcPct val="0"/>
      </a:spcAft>
      <a:defRPr sz="1200" kern="1200">
        <a:solidFill>
          <a:schemeClr val="tx1"/>
        </a:solidFill>
        <a:latin typeface="Arial" pitchFamily="34" charset="0"/>
        <a:ea typeface="+mn-ea"/>
        <a:cs typeface="Arial" pitchFamily="34" charset="0"/>
      </a:defRPr>
    </a:lvl4pPr>
    <a:lvl5pPr marL="1828800" algn="l" rtl="0" fontAlgn="base">
      <a:spcBef>
        <a:spcPct val="30000"/>
      </a:spcBef>
      <a:spcAft>
        <a:spcPct val="0"/>
      </a:spcAft>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604E1046-6DCB-4318-8475-7B0E0D6CDDD6}" type="slidenum">
              <a:rPr lang="de-DE" smtClean="0"/>
              <a:pPr/>
              <a:t>1</a:t>
            </a:fld>
            <a:endParaRPr lang="de-DE"/>
          </a:p>
        </p:txBody>
      </p:sp>
    </p:spTree>
    <p:extLst>
      <p:ext uri="{BB962C8B-B14F-4D97-AF65-F5344CB8AC3E}">
        <p14:creationId xmlns:p14="http://schemas.microsoft.com/office/powerpoint/2010/main" val="36810782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bg>
      <p:bgPr>
        <a:solidFill>
          <a:srgbClr val="FF0000"/>
        </a:solidFill>
        <a:effectLst/>
      </p:bgPr>
    </p:bg>
    <p:spTree>
      <p:nvGrpSpPr>
        <p:cNvPr id="1" name=""/>
        <p:cNvGrpSpPr/>
        <p:nvPr/>
      </p:nvGrpSpPr>
      <p:grpSpPr>
        <a:xfrm>
          <a:off x="0" y="0"/>
          <a:ext cx="0" cy="0"/>
          <a:chOff x="0" y="0"/>
          <a:chExt cx="0" cy="0"/>
        </a:xfrm>
      </p:grpSpPr>
      <p:sp>
        <p:nvSpPr>
          <p:cNvPr id="23565" name="Rectangle 13"/>
          <p:cNvSpPr>
            <a:spLocks noChangeArrowheads="1"/>
          </p:cNvSpPr>
          <p:nvPr userDrawn="1"/>
        </p:nvSpPr>
        <p:spPr bwMode="auto">
          <a:xfrm>
            <a:off x="0" y="3429000"/>
            <a:ext cx="9144000" cy="3429000"/>
          </a:xfrm>
          <a:prstGeom prst="rect">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23555" name="Rectangle 3"/>
          <p:cNvSpPr>
            <a:spLocks noChangeArrowheads="1"/>
          </p:cNvSpPr>
          <p:nvPr userDrawn="1"/>
        </p:nvSpPr>
        <p:spPr bwMode="auto">
          <a:xfrm>
            <a:off x="0" y="0"/>
            <a:ext cx="9144000" cy="3429000"/>
          </a:xfrm>
          <a:prstGeom prst="rect">
            <a:avLst/>
          </a:prstGeom>
          <a:solidFill>
            <a:srgbClr val="D9D9D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23556" name="Rectangle 4"/>
          <p:cNvSpPr>
            <a:spLocks noGrp="1" noChangeArrowheads="1"/>
          </p:cNvSpPr>
          <p:nvPr>
            <p:ph type="ctrTitle"/>
          </p:nvPr>
        </p:nvSpPr>
        <p:spPr>
          <a:xfrm>
            <a:off x="515442" y="1065186"/>
            <a:ext cx="7200000" cy="540000"/>
          </a:xfrm>
        </p:spPr>
        <p:txBody>
          <a:bodyPr/>
          <a:lstStyle>
            <a:lvl1pPr>
              <a:lnSpc>
                <a:spcPts val="1600"/>
              </a:lnSpc>
              <a:defRPr sz="1600">
                <a:solidFill>
                  <a:schemeClr val="tx1"/>
                </a:solidFill>
              </a:defRPr>
            </a:lvl1pPr>
          </a:lstStyle>
          <a:p>
            <a:pPr lvl="0"/>
            <a:r>
              <a:rPr lang="de-DE" noProof="0" smtClean="0"/>
              <a:t>Titelmasterformat durch Klicken bearbeiten</a:t>
            </a:r>
            <a:endParaRPr lang="de-DE" noProof="0" dirty="0" smtClean="0"/>
          </a:p>
        </p:txBody>
      </p:sp>
      <p:sp>
        <p:nvSpPr>
          <p:cNvPr id="23557" name="Rectangle 5"/>
          <p:cNvSpPr>
            <a:spLocks noGrp="1" noChangeArrowheads="1"/>
          </p:cNvSpPr>
          <p:nvPr>
            <p:ph type="subTitle" idx="1"/>
          </p:nvPr>
        </p:nvSpPr>
        <p:spPr>
          <a:xfrm>
            <a:off x="503238" y="5397500"/>
            <a:ext cx="8558212" cy="1098550"/>
          </a:xfrm>
        </p:spPr>
        <p:txBody>
          <a:bodyPr/>
          <a:lstStyle>
            <a:lvl1pPr marL="0" indent="0">
              <a:lnSpc>
                <a:spcPts val="3600"/>
              </a:lnSpc>
              <a:spcBef>
                <a:spcPct val="0"/>
              </a:spcBef>
              <a:buFont typeface="Times" charset="0"/>
              <a:buNone/>
              <a:defRPr sz="3200">
                <a:solidFill>
                  <a:schemeClr val="bg1"/>
                </a:solidFill>
              </a:defRPr>
            </a:lvl1pPr>
          </a:lstStyle>
          <a:p>
            <a:pPr lvl="0"/>
            <a:r>
              <a:rPr lang="de-DE" noProof="0" smtClean="0"/>
              <a:t>Formatvorlage des Untertitelmasters durch Klicken bearbeiten</a:t>
            </a:r>
          </a:p>
        </p:txBody>
      </p:sp>
      <p:sp>
        <p:nvSpPr>
          <p:cNvPr id="23560" name="Text Box 8"/>
          <p:cNvSpPr txBox="1">
            <a:spLocks noChangeArrowheads="1"/>
          </p:cNvSpPr>
          <p:nvPr userDrawn="1"/>
        </p:nvSpPr>
        <p:spPr bwMode="auto">
          <a:xfrm>
            <a:off x="7642680" y="893710"/>
            <a:ext cx="554639" cy="141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eaLnBrk="0" hangingPunct="0">
              <a:lnSpc>
                <a:spcPts val="1100"/>
              </a:lnSpc>
              <a:buFontTx/>
              <a:buNone/>
            </a:pPr>
            <a:r>
              <a:rPr lang="de-DE" sz="1000" b="1" dirty="0" smtClean="0"/>
              <a:t>Vorstand</a:t>
            </a:r>
            <a:endParaRPr lang="de-DE" sz="1000" b="1" dirty="0"/>
          </a:p>
        </p:txBody>
      </p:sp>
      <p:sp>
        <p:nvSpPr>
          <p:cNvPr id="23561" name="Line 9"/>
          <p:cNvSpPr>
            <a:spLocks noChangeShapeType="1"/>
          </p:cNvSpPr>
          <p:nvPr userDrawn="1"/>
        </p:nvSpPr>
        <p:spPr bwMode="auto">
          <a:xfrm flipH="1">
            <a:off x="7560000" y="765175"/>
            <a:ext cx="0" cy="269599"/>
          </a:xfrm>
          <a:prstGeom prst="line">
            <a:avLst/>
          </a:prstGeom>
          <a:noFill/>
          <a:ln w="1016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23567" name="Rectangle 15"/>
          <p:cNvSpPr>
            <a:spLocks noChangeArrowheads="1"/>
          </p:cNvSpPr>
          <p:nvPr userDrawn="1"/>
        </p:nvSpPr>
        <p:spPr bwMode="auto">
          <a:xfrm>
            <a:off x="503238" y="1619250"/>
            <a:ext cx="8677275" cy="3598863"/>
          </a:xfrm>
          <a:prstGeom prst="rect">
            <a:avLst/>
          </a:prstGeom>
          <a:solidFill>
            <a:schemeClr val="bg1"/>
          </a:solidFill>
          <a:ln w="1016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pic>
        <p:nvPicPr>
          <p:cNvPr id="10" name="Picture 2" descr="C:\Users\stieberc\Desktop\Logo_ppt.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200000" y="0"/>
            <a:ext cx="720000" cy="720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 Box 10"/>
          <p:cNvSpPr txBox="1">
            <a:spLocks noChangeArrowheads="1"/>
          </p:cNvSpPr>
          <p:nvPr userDrawn="1"/>
        </p:nvSpPr>
        <p:spPr bwMode="auto">
          <a:xfrm>
            <a:off x="5986726" y="770773"/>
            <a:ext cx="1485900" cy="28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buFont typeface="Times" charset="0"/>
              <a:buChar char="•"/>
              <a:defRPr sz="2400">
                <a:solidFill>
                  <a:schemeClr val="tx1"/>
                </a:solidFill>
                <a:latin typeface="Arial" charset="0"/>
              </a:defRPr>
            </a:lvl6pPr>
            <a:lvl7pPr marL="2971800" indent="-228600" eaLnBrk="0" fontAlgn="base" hangingPunct="0">
              <a:spcBef>
                <a:spcPct val="0"/>
              </a:spcBef>
              <a:spcAft>
                <a:spcPct val="0"/>
              </a:spcAft>
              <a:buFont typeface="Times" charset="0"/>
              <a:buChar char="•"/>
              <a:defRPr sz="2400">
                <a:solidFill>
                  <a:schemeClr val="tx1"/>
                </a:solidFill>
                <a:latin typeface="Arial" charset="0"/>
              </a:defRPr>
            </a:lvl7pPr>
            <a:lvl8pPr marL="3429000" indent="-228600" eaLnBrk="0" fontAlgn="base" hangingPunct="0">
              <a:spcBef>
                <a:spcPct val="0"/>
              </a:spcBef>
              <a:spcAft>
                <a:spcPct val="0"/>
              </a:spcAft>
              <a:buFont typeface="Times" charset="0"/>
              <a:buChar char="•"/>
              <a:defRPr sz="2400">
                <a:solidFill>
                  <a:schemeClr val="tx1"/>
                </a:solidFill>
                <a:latin typeface="Arial" charset="0"/>
              </a:defRPr>
            </a:lvl8pPr>
            <a:lvl9pPr marL="3886200" indent="-228600" eaLnBrk="0" fontAlgn="base" hangingPunct="0">
              <a:spcBef>
                <a:spcPct val="0"/>
              </a:spcBef>
              <a:spcAft>
                <a:spcPct val="0"/>
              </a:spcAft>
              <a:buFont typeface="Times" charset="0"/>
              <a:buChar char="•"/>
              <a:defRPr sz="2400">
                <a:solidFill>
                  <a:schemeClr val="tx1"/>
                </a:solidFill>
                <a:latin typeface="Arial" charset="0"/>
              </a:defRPr>
            </a:lvl9pPr>
          </a:lstStyle>
          <a:p>
            <a:pPr algn="r">
              <a:lnSpc>
                <a:spcPts val="1100"/>
              </a:lnSpc>
              <a:buFontTx/>
              <a:buNone/>
              <a:defRPr/>
            </a:pPr>
            <a:r>
              <a:rPr lang="de-DE" sz="1000" b="1" dirty="0" smtClean="0"/>
              <a:t>Arbeitsgestaltung</a:t>
            </a:r>
          </a:p>
          <a:p>
            <a:pPr algn="r">
              <a:lnSpc>
                <a:spcPts val="1100"/>
              </a:lnSpc>
              <a:buFontTx/>
              <a:buNone/>
              <a:defRPr/>
            </a:pPr>
            <a:r>
              <a:rPr lang="de-DE" sz="1000" b="1" dirty="0" smtClean="0"/>
              <a:t> und Gesundheitsschutz</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Text">
    <p:spTree>
      <p:nvGrpSpPr>
        <p:cNvPr id="1" name=""/>
        <p:cNvGrpSpPr/>
        <p:nvPr/>
      </p:nvGrpSpPr>
      <p:grpSpPr>
        <a:xfrm>
          <a:off x="0" y="0"/>
          <a:ext cx="0" cy="0"/>
          <a:chOff x="0" y="0"/>
          <a:chExt cx="0" cy="0"/>
        </a:xfrm>
      </p:grpSpPr>
      <p:sp>
        <p:nvSpPr>
          <p:cNvPr id="2" name="Titel 1"/>
          <p:cNvSpPr>
            <a:spLocks noGrp="1"/>
          </p:cNvSpPr>
          <p:nvPr>
            <p:ph type="title"/>
          </p:nvPr>
        </p:nvSpPr>
        <p:spPr>
          <a:xfrm>
            <a:off x="1619250" y="1484784"/>
            <a:ext cx="7200000" cy="540000"/>
          </a:xfrm>
        </p:spPr>
        <p:txBody>
          <a:bodyPr/>
          <a:lstStyle/>
          <a:p>
            <a:r>
              <a:rPr lang="de-DE" smtClean="0"/>
              <a:t>Titelmasterformat durch Klicken bearbeiten</a:t>
            </a:r>
            <a:endParaRPr lang="de-DE" dirty="0"/>
          </a:p>
        </p:txBody>
      </p:sp>
      <p:sp>
        <p:nvSpPr>
          <p:cNvPr id="4" name="Foliennummernplatzhalter 3"/>
          <p:cNvSpPr>
            <a:spLocks noGrp="1"/>
          </p:cNvSpPr>
          <p:nvPr>
            <p:ph type="sldNum" sz="quarter" idx="10"/>
          </p:nvPr>
        </p:nvSpPr>
        <p:spPr/>
        <p:txBody>
          <a:bodyPr/>
          <a:lstStyle>
            <a:lvl1pPr>
              <a:defRPr/>
            </a:lvl1pPr>
          </a:lstStyle>
          <a:p>
            <a:fld id="{37D64997-12B8-4B92-8586-39D430AF88F2}" type="slidenum">
              <a:rPr lang="de-DE"/>
              <a:pPr/>
              <a:t>‹Nr.›</a:t>
            </a:fld>
            <a:endParaRPr lang="de-DE">
              <a:solidFill>
                <a:schemeClr val="tx1"/>
              </a:solidFill>
            </a:endParaRPr>
          </a:p>
        </p:txBody>
      </p:sp>
      <p:sp>
        <p:nvSpPr>
          <p:cNvPr id="5" name="Fußzeilenplatzhalter 4"/>
          <p:cNvSpPr>
            <a:spLocks noGrp="1"/>
          </p:cNvSpPr>
          <p:nvPr>
            <p:ph type="ftr" sz="quarter" idx="11"/>
          </p:nvPr>
        </p:nvSpPr>
        <p:spPr>
          <a:xfrm>
            <a:off x="184150" y="6589713"/>
            <a:ext cx="4385816" cy="153888"/>
          </a:xfrm>
        </p:spPr>
        <p:txBody>
          <a:bodyPr/>
          <a:lstStyle>
            <a:lvl1pPr>
              <a:defRPr/>
            </a:lvl1pPr>
          </a:lstStyle>
          <a:p>
            <a:r>
              <a:rPr lang="de-DE" dirty="0" smtClean="0"/>
              <a:t>Manfred Scherbaum, Ressort Arbeitsgestaltung und Gesundheitsschutz</a:t>
            </a:r>
            <a:endParaRPr lang="de-DE" dirty="0"/>
          </a:p>
        </p:txBody>
      </p:sp>
      <p:sp>
        <p:nvSpPr>
          <p:cNvPr id="7" name="Textplatzhalter 6"/>
          <p:cNvSpPr>
            <a:spLocks noGrp="1"/>
          </p:cNvSpPr>
          <p:nvPr>
            <p:ph type="body" sz="quarter" idx="12"/>
          </p:nvPr>
        </p:nvSpPr>
        <p:spPr>
          <a:xfrm>
            <a:off x="1619250" y="2348880"/>
            <a:ext cx="7201172" cy="400112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011599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Text 2-spalti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a:xfrm>
            <a:off x="1619251" y="2338388"/>
            <a:ext cx="3456806" cy="3986212"/>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oliennummernplatzhalter 3"/>
          <p:cNvSpPr>
            <a:spLocks noGrp="1"/>
          </p:cNvSpPr>
          <p:nvPr>
            <p:ph type="sldNum" sz="quarter" idx="10"/>
          </p:nvPr>
        </p:nvSpPr>
        <p:spPr/>
        <p:txBody>
          <a:bodyPr/>
          <a:lstStyle>
            <a:lvl1pPr>
              <a:defRPr/>
            </a:lvl1pPr>
          </a:lstStyle>
          <a:p>
            <a:fld id="{37D64997-12B8-4B92-8586-39D430AF88F2}" type="slidenum">
              <a:rPr lang="de-DE"/>
              <a:pPr/>
              <a:t>‹Nr.›</a:t>
            </a:fld>
            <a:endParaRPr lang="de-DE">
              <a:solidFill>
                <a:schemeClr val="tx1"/>
              </a:solidFill>
            </a:endParaRPr>
          </a:p>
        </p:txBody>
      </p:sp>
      <p:sp>
        <p:nvSpPr>
          <p:cNvPr id="5" name="Fußzeilenplatzhalter 4"/>
          <p:cNvSpPr>
            <a:spLocks noGrp="1"/>
          </p:cNvSpPr>
          <p:nvPr>
            <p:ph type="ftr" sz="quarter" idx="11"/>
          </p:nvPr>
        </p:nvSpPr>
        <p:spPr/>
        <p:txBody>
          <a:bodyPr/>
          <a:lstStyle>
            <a:lvl1pPr>
              <a:defRPr/>
            </a:lvl1pPr>
          </a:lstStyle>
          <a:p>
            <a:r>
              <a:rPr lang="de-DE" smtClean="0"/>
              <a:t>Fußzeilentext hier eingeben</a:t>
            </a:r>
            <a:endParaRPr lang="de-DE"/>
          </a:p>
        </p:txBody>
      </p:sp>
      <p:sp>
        <p:nvSpPr>
          <p:cNvPr id="6" name="Inhaltsplatzhalter 2"/>
          <p:cNvSpPr>
            <a:spLocks noGrp="1"/>
          </p:cNvSpPr>
          <p:nvPr>
            <p:ph idx="12"/>
          </p:nvPr>
        </p:nvSpPr>
        <p:spPr>
          <a:xfrm>
            <a:off x="5292080" y="2348880"/>
            <a:ext cx="3456806" cy="3986212"/>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1"/>
          <p:cNvSpPr>
            <a:spLocks noGrp="1"/>
          </p:cNvSpPr>
          <p:nvPr>
            <p:ph type="dt" sz="half" idx="2"/>
          </p:nvPr>
        </p:nvSpPr>
        <p:spPr>
          <a:xfrm>
            <a:off x="4067944" y="6591600"/>
            <a:ext cx="1008112" cy="154800"/>
          </a:xfrm>
          <a:prstGeom prst="rect">
            <a:avLst/>
          </a:prstGeom>
        </p:spPr>
        <p:txBody>
          <a:bodyPr vert="horz" lIns="91440" tIns="45720" rIns="91440" bIns="45720" rtlCol="0" anchor="ctr"/>
          <a:lstStyle>
            <a:lvl1pPr algn="l">
              <a:buFontTx/>
              <a:buNone/>
              <a:defRPr lang="de-DE" sz="1000" b="1" kern="1200" smtClean="0">
                <a:solidFill>
                  <a:schemeClr val="bg1"/>
                </a:solidFill>
                <a:latin typeface="Arial" charset="0"/>
                <a:ea typeface="+mn-ea"/>
                <a:cs typeface="+mn-cs"/>
              </a:defRPr>
            </a:lvl1pPr>
          </a:lstStyle>
          <a:p>
            <a:fld id="{0A6F5DCD-F670-4B41-8D46-5EA74F23EA23}" type="datetime1">
              <a:rPr lang="de-DE" smtClean="0"/>
              <a:t>13.07.2015</a:t>
            </a:fld>
            <a:endParaRPr lang="de-DE" dirty="0"/>
          </a:p>
        </p:txBody>
      </p:sp>
    </p:spTree>
    <p:extLst>
      <p:ext uri="{BB962C8B-B14F-4D97-AF65-F5344CB8AC3E}">
        <p14:creationId xmlns:p14="http://schemas.microsoft.com/office/powerpoint/2010/main" val="3013633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oliennummernplatzhalter 3"/>
          <p:cNvSpPr>
            <a:spLocks noGrp="1"/>
          </p:cNvSpPr>
          <p:nvPr>
            <p:ph type="sldNum" sz="quarter" idx="10"/>
          </p:nvPr>
        </p:nvSpPr>
        <p:spPr/>
        <p:txBody>
          <a:bodyPr/>
          <a:lstStyle>
            <a:lvl1pPr>
              <a:defRPr/>
            </a:lvl1pPr>
          </a:lstStyle>
          <a:p>
            <a:fld id="{37D64997-12B8-4B92-8586-39D430AF88F2}" type="slidenum">
              <a:rPr lang="de-DE"/>
              <a:pPr/>
              <a:t>‹Nr.›</a:t>
            </a:fld>
            <a:endParaRPr lang="de-DE">
              <a:solidFill>
                <a:schemeClr val="tx1"/>
              </a:solidFill>
            </a:endParaRPr>
          </a:p>
        </p:txBody>
      </p:sp>
      <p:sp>
        <p:nvSpPr>
          <p:cNvPr id="5" name="Fußzeilenplatzhalter 4"/>
          <p:cNvSpPr>
            <a:spLocks noGrp="1"/>
          </p:cNvSpPr>
          <p:nvPr>
            <p:ph type="ftr" sz="quarter" idx="11"/>
          </p:nvPr>
        </p:nvSpPr>
        <p:spPr/>
        <p:txBody>
          <a:bodyPr/>
          <a:lstStyle>
            <a:lvl1pPr>
              <a:defRPr/>
            </a:lvl1pPr>
          </a:lstStyle>
          <a:p>
            <a:r>
              <a:rPr lang="de-DE" smtClean="0"/>
              <a:t>Fußzeilentext hier eingeben</a:t>
            </a:r>
            <a:endParaRPr lang="de-DE"/>
          </a:p>
        </p:txBody>
      </p:sp>
      <p:sp>
        <p:nvSpPr>
          <p:cNvPr id="6" name="Datumsplatzhalter 1"/>
          <p:cNvSpPr>
            <a:spLocks noGrp="1"/>
          </p:cNvSpPr>
          <p:nvPr>
            <p:ph type="dt" sz="half" idx="2"/>
          </p:nvPr>
        </p:nvSpPr>
        <p:spPr>
          <a:xfrm>
            <a:off x="4067944" y="6591600"/>
            <a:ext cx="1008112" cy="154800"/>
          </a:xfrm>
          <a:prstGeom prst="rect">
            <a:avLst/>
          </a:prstGeom>
        </p:spPr>
        <p:txBody>
          <a:bodyPr vert="horz" lIns="91440" tIns="45720" rIns="91440" bIns="45720" rtlCol="0" anchor="ctr"/>
          <a:lstStyle>
            <a:lvl1pPr algn="l">
              <a:buFontTx/>
              <a:buNone/>
              <a:defRPr lang="de-DE" sz="1000" b="1" kern="1200" smtClean="0">
                <a:solidFill>
                  <a:schemeClr val="bg1"/>
                </a:solidFill>
                <a:latin typeface="Arial" charset="0"/>
                <a:ea typeface="+mn-ea"/>
                <a:cs typeface="+mn-cs"/>
              </a:defRPr>
            </a:lvl1pPr>
          </a:lstStyle>
          <a:p>
            <a:fld id="{0A6F5DCD-F670-4B41-8D46-5EA74F23EA23}" type="datetime1">
              <a:rPr lang="de-DE" smtClean="0"/>
              <a:t>13.07.2015</a:t>
            </a:fld>
            <a:endParaRPr lang="de-DE" dirty="0"/>
          </a:p>
        </p:txBody>
      </p:sp>
    </p:spTree>
    <p:extLst>
      <p:ext uri="{BB962C8B-B14F-4D97-AF65-F5344CB8AC3E}">
        <p14:creationId xmlns:p14="http://schemas.microsoft.com/office/powerpoint/2010/main" val="25467311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und Freifläch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4" name="Foliennummernplatzhalter 3"/>
          <p:cNvSpPr>
            <a:spLocks noGrp="1"/>
          </p:cNvSpPr>
          <p:nvPr>
            <p:ph type="sldNum" sz="quarter" idx="10"/>
          </p:nvPr>
        </p:nvSpPr>
        <p:spPr/>
        <p:txBody>
          <a:bodyPr/>
          <a:lstStyle>
            <a:lvl1pPr>
              <a:defRPr/>
            </a:lvl1pPr>
          </a:lstStyle>
          <a:p>
            <a:fld id="{37D64997-12B8-4B92-8586-39D430AF88F2}" type="slidenum">
              <a:rPr lang="de-DE"/>
              <a:pPr/>
              <a:t>‹Nr.›</a:t>
            </a:fld>
            <a:endParaRPr lang="de-DE">
              <a:solidFill>
                <a:schemeClr val="tx1"/>
              </a:solidFill>
            </a:endParaRPr>
          </a:p>
        </p:txBody>
      </p:sp>
      <p:sp>
        <p:nvSpPr>
          <p:cNvPr id="5" name="Fußzeilenplatzhalter 4"/>
          <p:cNvSpPr>
            <a:spLocks noGrp="1"/>
          </p:cNvSpPr>
          <p:nvPr>
            <p:ph type="ftr" sz="quarter" idx="11"/>
          </p:nvPr>
        </p:nvSpPr>
        <p:spPr/>
        <p:txBody>
          <a:bodyPr/>
          <a:lstStyle>
            <a:lvl1pPr>
              <a:defRPr/>
            </a:lvl1pPr>
          </a:lstStyle>
          <a:p>
            <a:r>
              <a:rPr lang="de-DE" smtClean="0"/>
              <a:t>Fußzeilentext hier eingeben</a:t>
            </a:r>
            <a:endParaRPr lang="de-DE"/>
          </a:p>
        </p:txBody>
      </p:sp>
      <p:sp>
        <p:nvSpPr>
          <p:cNvPr id="6" name="Datumsplatzhalter 1"/>
          <p:cNvSpPr>
            <a:spLocks noGrp="1"/>
          </p:cNvSpPr>
          <p:nvPr>
            <p:ph type="dt" sz="half" idx="2"/>
          </p:nvPr>
        </p:nvSpPr>
        <p:spPr>
          <a:xfrm>
            <a:off x="4067944" y="6591600"/>
            <a:ext cx="1008112" cy="154800"/>
          </a:xfrm>
          <a:prstGeom prst="rect">
            <a:avLst/>
          </a:prstGeom>
        </p:spPr>
        <p:txBody>
          <a:bodyPr vert="horz" lIns="91440" tIns="45720" rIns="91440" bIns="45720" rtlCol="0" anchor="ctr"/>
          <a:lstStyle>
            <a:lvl1pPr algn="l">
              <a:buFontTx/>
              <a:buNone/>
              <a:defRPr lang="de-DE" sz="1000" b="1" kern="1200" smtClean="0">
                <a:solidFill>
                  <a:schemeClr val="bg1"/>
                </a:solidFill>
                <a:latin typeface="Arial" charset="0"/>
                <a:ea typeface="+mn-ea"/>
                <a:cs typeface="+mn-cs"/>
              </a:defRPr>
            </a:lvl1pPr>
          </a:lstStyle>
          <a:p>
            <a:fld id="{0A6F5DCD-F670-4B41-8D46-5EA74F23EA23}" type="datetime1">
              <a:rPr lang="de-DE" smtClean="0"/>
              <a:t>13.07.2015</a:t>
            </a:fld>
            <a:endParaRPr lang="de-DE" dirty="0"/>
          </a:p>
        </p:txBody>
      </p:sp>
    </p:spTree>
    <p:extLst>
      <p:ext uri="{BB962C8B-B14F-4D97-AF65-F5344CB8AC3E}">
        <p14:creationId xmlns:p14="http://schemas.microsoft.com/office/powerpoint/2010/main" val="25913462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Diagramm">
    <p:spTree>
      <p:nvGrpSpPr>
        <p:cNvPr id="1" name=""/>
        <p:cNvGrpSpPr/>
        <p:nvPr/>
      </p:nvGrpSpPr>
      <p:grpSpPr>
        <a:xfrm>
          <a:off x="0" y="0"/>
          <a:ext cx="0" cy="0"/>
          <a:chOff x="0" y="0"/>
          <a:chExt cx="0" cy="0"/>
        </a:xfrm>
      </p:grpSpPr>
      <p:sp>
        <p:nvSpPr>
          <p:cNvPr id="2" name="Titel 1"/>
          <p:cNvSpPr>
            <a:spLocks noGrp="1"/>
          </p:cNvSpPr>
          <p:nvPr>
            <p:ph type="title"/>
          </p:nvPr>
        </p:nvSpPr>
        <p:spPr>
          <a:xfrm>
            <a:off x="1619250" y="1619250"/>
            <a:ext cx="7200000" cy="540000"/>
          </a:xfrm>
        </p:spPr>
        <p:txBody>
          <a:bodyPr/>
          <a:lstStyle/>
          <a:p>
            <a:r>
              <a:rPr lang="de-DE" smtClean="0"/>
              <a:t>Titelmasterformat durch Klicken bearbeiten</a:t>
            </a:r>
            <a:endParaRPr lang="de-DE"/>
          </a:p>
        </p:txBody>
      </p:sp>
      <p:sp>
        <p:nvSpPr>
          <p:cNvPr id="4" name="Foliennummernplatzhalter 3"/>
          <p:cNvSpPr>
            <a:spLocks noGrp="1"/>
          </p:cNvSpPr>
          <p:nvPr>
            <p:ph type="sldNum" sz="quarter" idx="10"/>
          </p:nvPr>
        </p:nvSpPr>
        <p:spPr/>
        <p:txBody>
          <a:bodyPr/>
          <a:lstStyle>
            <a:lvl1pPr>
              <a:defRPr/>
            </a:lvl1pPr>
          </a:lstStyle>
          <a:p>
            <a:fld id="{37D64997-12B8-4B92-8586-39D430AF88F2}" type="slidenum">
              <a:rPr lang="de-DE"/>
              <a:pPr/>
              <a:t>‹Nr.›</a:t>
            </a:fld>
            <a:endParaRPr lang="de-DE">
              <a:solidFill>
                <a:schemeClr val="tx1"/>
              </a:solidFill>
            </a:endParaRPr>
          </a:p>
        </p:txBody>
      </p:sp>
      <p:sp>
        <p:nvSpPr>
          <p:cNvPr id="5" name="Fußzeilenplatzhalter 4"/>
          <p:cNvSpPr>
            <a:spLocks noGrp="1"/>
          </p:cNvSpPr>
          <p:nvPr>
            <p:ph type="ftr" sz="quarter" idx="11"/>
          </p:nvPr>
        </p:nvSpPr>
        <p:spPr/>
        <p:txBody>
          <a:bodyPr/>
          <a:lstStyle>
            <a:lvl1pPr>
              <a:defRPr/>
            </a:lvl1pPr>
          </a:lstStyle>
          <a:p>
            <a:r>
              <a:rPr lang="de-DE" smtClean="0"/>
              <a:t>Fußzeilentext hier eingeben</a:t>
            </a:r>
            <a:endParaRPr lang="de-DE"/>
          </a:p>
        </p:txBody>
      </p:sp>
      <p:sp>
        <p:nvSpPr>
          <p:cNvPr id="8" name="Diagrammplatzhalter 7"/>
          <p:cNvSpPr>
            <a:spLocks noGrp="1"/>
          </p:cNvSpPr>
          <p:nvPr>
            <p:ph type="chart" sz="quarter" idx="12"/>
          </p:nvPr>
        </p:nvSpPr>
        <p:spPr>
          <a:xfrm>
            <a:off x="1619250" y="2420888"/>
            <a:ext cx="7273230" cy="3960440"/>
          </a:xfrm>
        </p:spPr>
        <p:txBody>
          <a:bodyPr/>
          <a:lstStyle>
            <a:lvl1pPr marL="0" indent="0">
              <a:buFontTx/>
              <a:buNone/>
              <a:defRPr/>
            </a:lvl1pPr>
          </a:lstStyle>
          <a:p>
            <a:r>
              <a:rPr lang="de-DE" smtClean="0"/>
              <a:t>Diagramm durch Klicken auf Symbol hinzufügen</a:t>
            </a:r>
            <a:endParaRPr lang="de-DE" dirty="0"/>
          </a:p>
        </p:txBody>
      </p:sp>
      <p:sp>
        <p:nvSpPr>
          <p:cNvPr id="6" name="Datumsplatzhalter 1"/>
          <p:cNvSpPr>
            <a:spLocks noGrp="1"/>
          </p:cNvSpPr>
          <p:nvPr>
            <p:ph type="dt" sz="half" idx="2"/>
          </p:nvPr>
        </p:nvSpPr>
        <p:spPr>
          <a:xfrm>
            <a:off x="4067944" y="6591600"/>
            <a:ext cx="1008112" cy="154800"/>
          </a:xfrm>
          <a:prstGeom prst="rect">
            <a:avLst/>
          </a:prstGeom>
        </p:spPr>
        <p:txBody>
          <a:bodyPr vert="horz" lIns="91440" tIns="45720" rIns="91440" bIns="45720" rtlCol="0" anchor="ctr"/>
          <a:lstStyle>
            <a:lvl1pPr algn="l">
              <a:buFontTx/>
              <a:buNone/>
              <a:defRPr lang="de-DE" sz="1000" b="1" kern="1200" smtClean="0">
                <a:solidFill>
                  <a:schemeClr val="bg1"/>
                </a:solidFill>
                <a:latin typeface="Arial" charset="0"/>
                <a:ea typeface="+mn-ea"/>
                <a:cs typeface="+mn-cs"/>
              </a:defRPr>
            </a:lvl1pPr>
          </a:lstStyle>
          <a:p>
            <a:fld id="{0A6F5DCD-F670-4B41-8D46-5EA74F23EA23}" type="datetime1">
              <a:rPr lang="de-DE" smtClean="0"/>
              <a:t>13.07.2015</a:t>
            </a:fld>
            <a:endParaRPr lang="de-DE" dirty="0"/>
          </a:p>
        </p:txBody>
      </p:sp>
    </p:spTree>
    <p:extLst>
      <p:ext uri="{BB962C8B-B14F-4D97-AF65-F5344CB8AC3E}">
        <p14:creationId xmlns:p14="http://schemas.microsoft.com/office/powerpoint/2010/main" val="3845389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9" name="Rectangle 25"/>
          <p:cNvSpPr>
            <a:spLocks noChangeArrowheads="1"/>
          </p:cNvSpPr>
          <p:nvPr userDrawn="1"/>
        </p:nvSpPr>
        <p:spPr bwMode="auto">
          <a:xfrm>
            <a:off x="0" y="6477000"/>
            <a:ext cx="9144000" cy="381000"/>
          </a:xfrm>
          <a:prstGeom prst="rect">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buFontTx/>
              <a:buNone/>
            </a:pPr>
            <a:endParaRPr lang="de-DE">
              <a:latin typeface="Times" charset="0"/>
            </a:endParaRPr>
          </a:p>
        </p:txBody>
      </p:sp>
      <p:sp>
        <p:nvSpPr>
          <p:cNvPr id="1042" name="Rectangle 18"/>
          <p:cNvSpPr>
            <a:spLocks noChangeArrowheads="1"/>
          </p:cNvSpPr>
          <p:nvPr/>
        </p:nvSpPr>
        <p:spPr bwMode="auto">
          <a:xfrm>
            <a:off x="0" y="0"/>
            <a:ext cx="9144000" cy="1258888"/>
          </a:xfrm>
          <a:prstGeom prst="rect">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1026" name="Rectangle 2"/>
          <p:cNvSpPr>
            <a:spLocks noGrp="1" noChangeArrowheads="1"/>
          </p:cNvSpPr>
          <p:nvPr>
            <p:ph type="title"/>
          </p:nvPr>
        </p:nvSpPr>
        <p:spPr bwMode="auto">
          <a:xfrm>
            <a:off x="1619250" y="1484784"/>
            <a:ext cx="7200000" cy="5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1619250" y="2338388"/>
            <a:ext cx="7197725" cy="3986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p:txBody>
      </p:sp>
      <p:sp>
        <p:nvSpPr>
          <p:cNvPr id="1030" name="Rectangle 6"/>
          <p:cNvSpPr>
            <a:spLocks noGrp="1" noChangeArrowheads="1"/>
          </p:cNvSpPr>
          <p:nvPr>
            <p:ph type="sldNum" sz="quarter" idx="4"/>
          </p:nvPr>
        </p:nvSpPr>
        <p:spPr bwMode="auto">
          <a:xfrm>
            <a:off x="8582025" y="6589713"/>
            <a:ext cx="23495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spAutoFit/>
          </a:bodyPr>
          <a:lstStyle>
            <a:lvl1pPr algn="r" eaLnBrk="0" hangingPunct="0">
              <a:lnSpc>
                <a:spcPts val="1200"/>
              </a:lnSpc>
              <a:buFontTx/>
              <a:buNone/>
              <a:defRPr sz="900" b="1">
                <a:solidFill>
                  <a:schemeClr val="bg1"/>
                </a:solidFill>
              </a:defRPr>
            </a:lvl1pPr>
          </a:lstStyle>
          <a:p>
            <a:fld id="{568E1DE0-F549-45DE-B7A4-3ABD08E80195}" type="slidenum">
              <a:rPr lang="de-DE"/>
              <a:pPr/>
              <a:t>‹Nr.›</a:t>
            </a:fld>
            <a:endParaRPr lang="de-DE">
              <a:solidFill>
                <a:schemeClr val="tx1"/>
              </a:solidFill>
            </a:endParaRPr>
          </a:p>
        </p:txBody>
      </p:sp>
      <p:sp>
        <p:nvSpPr>
          <p:cNvPr id="1043" name="Text Box 19"/>
          <p:cNvSpPr txBox="1">
            <a:spLocks noChangeArrowheads="1"/>
          </p:cNvSpPr>
          <p:nvPr/>
        </p:nvSpPr>
        <p:spPr bwMode="auto">
          <a:xfrm>
            <a:off x="7658100" y="1016223"/>
            <a:ext cx="554639" cy="141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eaLnBrk="0" hangingPunct="0">
              <a:lnSpc>
                <a:spcPts val="1100"/>
              </a:lnSpc>
              <a:buFontTx/>
              <a:buNone/>
            </a:pPr>
            <a:r>
              <a:rPr lang="de-DE" sz="1000" b="1" dirty="0" smtClean="0">
                <a:solidFill>
                  <a:schemeClr val="bg1"/>
                </a:solidFill>
              </a:rPr>
              <a:t>Vorstand</a:t>
            </a:r>
            <a:endParaRPr lang="de-DE" sz="1000" b="1" dirty="0">
              <a:solidFill>
                <a:schemeClr val="bg1"/>
              </a:solidFill>
            </a:endParaRPr>
          </a:p>
        </p:txBody>
      </p:sp>
      <p:sp>
        <p:nvSpPr>
          <p:cNvPr id="1029" name="Rectangle 5"/>
          <p:cNvSpPr>
            <a:spLocks noGrp="1" noChangeArrowheads="1"/>
          </p:cNvSpPr>
          <p:nvPr>
            <p:ph type="ftr" sz="quarter" idx="3"/>
          </p:nvPr>
        </p:nvSpPr>
        <p:spPr bwMode="auto">
          <a:xfrm>
            <a:off x="184150" y="6589713"/>
            <a:ext cx="4385816" cy="15388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spAutoFit/>
          </a:bodyPr>
          <a:lstStyle>
            <a:lvl1pPr eaLnBrk="0" hangingPunct="0">
              <a:lnSpc>
                <a:spcPts val="1200"/>
              </a:lnSpc>
              <a:buFontTx/>
              <a:buNone/>
              <a:defRPr sz="1000" b="1">
                <a:solidFill>
                  <a:schemeClr val="bg1"/>
                </a:solidFill>
              </a:defRPr>
            </a:lvl1pPr>
          </a:lstStyle>
          <a:p>
            <a:r>
              <a:rPr lang="de-DE" dirty="0" smtClean="0"/>
              <a:t>Manfred Scherbaum, Ressort Arbeitsgestaltung und Gesundheitsschutz</a:t>
            </a:r>
            <a:endParaRPr lang="de-DE" dirty="0"/>
          </a:p>
        </p:txBody>
      </p:sp>
      <p:pic>
        <p:nvPicPr>
          <p:cNvPr id="12" name="Picture 2" descr="C:\Users\stieberc\Desktop\Logo_ppt.jp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7200000" y="0"/>
            <a:ext cx="720000" cy="720000"/>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1"/>
          <p:cNvSpPr txBox="1">
            <a:spLocks noChangeArrowheads="1"/>
          </p:cNvSpPr>
          <p:nvPr userDrawn="1"/>
        </p:nvSpPr>
        <p:spPr bwMode="auto">
          <a:xfrm>
            <a:off x="5975351" y="872400"/>
            <a:ext cx="1485900" cy="27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buFont typeface="Times" charset="0"/>
              <a:buChar char="•"/>
              <a:defRPr sz="2400">
                <a:solidFill>
                  <a:schemeClr val="tx1"/>
                </a:solidFill>
                <a:latin typeface="Arial" charset="0"/>
              </a:defRPr>
            </a:lvl6pPr>
            <a:lvl7pPr marL="2971800" indent="-228600" eaLnBrk="0" fontAlgn="base" hangingPunct="0">
              <a:spcBef>
                <a:spcPct val="0"/>
              </a:spcBef>
              <a:spcAft>
                <a:spcPct val="0"/>
              </a:spcAft>
              <a:buFont typeface="Times" charset="0"/>
              <a:buChar char="•"/>
              <a:defRPr sz="2400">
                <a:solidFill>
                  <a:schemeClr val="tx1"/>
                </a:solidFill>
                <a:latin typeface="Arial" charset="0"/>
              </a:defRPr>
            </a:lvl7pPr>
            <a:lvl8pPr marL="3429000" indent="-228600" eaLnBrk="0" fontAlgn="base" hangingPunct="0">
              <a:spcBef>
                <a:spcPct val="0"/>
              </a:spcBef>
              <a:spcAft>
                <a:spcPct val="0"/>
              </a:spcAft>
              <a:buFont typeface="Times" charset="0"/>
              <a:buChar char="•"/>
              <a:defRPr sz="2400">
                <a:solidFill>
                  <a:schemeClr val="tx1"/>
                </a:solidFill>
                <a:latin typeface="Arial" charset="0"/>
              </a:defRPr>
            </a:lvl8pPr>
            <a:lvl9pPr marL="3886200" indent="-228600" eaLnBrk="0" fontAlgn="base" hangingPunct="0">
              <a:spcBef>
                <a:spcPct val="0"/>
              </a:spcBef>
              <a:spcAft>
                <a:spcPct val="0"/>
              </a:spcAft>
              <a:buFont typeface="Times" charset="0"/>
              <a:buChar char="•"/>
              <a:defRPr sz="2400">
                <a:solidFill>
                  <a:schemeClr val="tx1"/>
                </a:solidFill>
                <a:latin typeface="Arial" charset="0"/>
              </a:defRPr>
            </a:lvl9pPr>
          </a:lstStyle>
          <a:p>
            <a:pPr algn="r">
              <a:lnSpc>
                <a:spcPts val="1100"/>
              </a:lnSpc>
              <a:buFontTx/>
              <a:buNone/>
              <a:defRPr/>
            </a:pPr>
            <a:r>
              <a:rPr lang="de-DE" sz="1000" b="1" dirty="0" smtClean="0">
                <a:solidFill>
                  <a:schemeClr val="bg1"/>
                </a:solidFill>
              </a:rPr>
              <a:t>Arbeitsgestaltung</a:t>
            </a:r>
          </a:p>
          <a:p>
            <a:pPr algn="r">
              <a:lnSpc>
                <a:spcPts val="1100"/>
              </a:lnSpc>
              <a:buFontTx/>
              <a:buNone/>
              <a:defRPr/>
            </a:pPr>
            <a:r>
              <a:rPr lang="de-DE" sz="1000" b="1" dirty="0" smtClean="0">
                <a:solidFill>
                  <a:schemeClr val="bg1"/>
                </a:solidFill>
              </a:rPr>
              <a:t>und Gesundheitsschutz</a:t>
            </a:r>
          </a:p>
        </p:txBody>
      </p:sp>
      <p:sp>
        <p:nvSpPr>
          <p:cNvPr id="14" name="Line 10"/>
          <p:cNvSpPr>
            <a:spLocks noChangeShapeType="1"/>
          </p:cNvSpPr>
          <p:nvPr userDrawn="1"/>
        </p:nvSpPr>
        <p:spPr bwMode="auto">
          <a:xfrm>
            <a:off x="7559675" y="819150"/>
            <a:ext cx="0" cy="377825"/>
          </a:xfrm>
          <a:prstGeom prst="line">
            <a:avLst/>
          </a:prstGeom>
          <a:noFill/>
          <a:ln w="1016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Tree>
  </p:cSld>
  <p:clrMap bg1="lt1" tx1="dk1" bg2="lt2" tx2="dk2" accent1="accent1" accent2="accent2" accent3="accent3" accent4="accent4" accent5="accent5" accent6="accent6" hlink="hlink" folHlink="folHlink"/>
  <p:sldLayoutIdLst>
    <p:sldLayoutId id="2147483649" r:id="rId1"/>
    <p:sldLayoutId id="2147483654" r:id="rId2"/>
    <p:sldLayoutId id="2147483653" r:id="rId3"/>
    <p:sldLayoutId id="2147483651" r:id="rId4"/>
    <p:sldLayoutId id="2147483655" r:id="rId5"/>
    <p:sldLayoutId id="2147483650" r:id="rId6"/>
  </p:sldLayoutIdLst>
  <p:hf hdr="0" dt="0"/>
  <p:txStyles>
    <p:titleStyle>
      <a:lvl1pPr algn="l" rtl="0" eaLnBrk="1" fontAlgn="base" hangingPunct="1">
        <a:lnSpc>
          <a:spcPts val="2600"/>
        </a:lnSpc>
        <a:spcBef>
          <a:spcPct val="0"/>
        </a:spcBef>
        <a:spcAft>
          <a:spcPct val="0"/>
        </a:spcAft>
        <a:defRPr sz="2400" b="1">
          <a:solidFill>
            <a:srgbClr val="FF0000"/>
          </a:solidFill>
          <a:latin typeface="+mj-lt"/>
          <a:ea typeface="+mj-ea"/>
          <a:cs typeface="+mj-cs"/>
        </a:defRPr>
      </a:lvl1pPr>
      <a:lvl2pPr algn="l" rtl="0" eaLnBrk="1" fontAlgn="base" hangingPunct="1">
        <a:lnSpc>
          <a:spcPts val="2600"/>
        </a:lnSpc>
        <a:spcBef>
          <a:spcPct val="0"/>
        </a:spcBef>
        <a:spcAft>
          <a:spcPct val="0"/>
        </a:spcAft>
        <a:defRPr sz="2400" b="1">
          <a:solidFill>
            <a:srgbClr val="FF0000"/>
          </a:solidFill>
          <a:latin typeface="Arial" charset="0"/>
        </a:defRPr>
      </a:lvl2pPr>
      <a:lvl3pPr algn="l" rtl="0" eaLnBrk="1" fontAlgn="base" hangingPunct="1">
        <a:lnSpc>
          <a:spcPts val="2600"/>
        </a:lnSpc>
        <a:spcBef>
          <a:spcPct val="0"/>
        </a:spcBef>
        <a:spcAft>
          <a:spcPct val="0"/>
        </a:spcAft>
        <a:defRPr sz="2400" b="1">
          <a:solidFill>
            <a:srgbClr val="FF0000"/>
          </a:solidFill>
          <a:latin typeface="Arial" charset="0"/>
        </a:defRPr>
      </a:lvl3pPr>
      <a:lvl4pPr algn="l" rtl="0" eaLnBrk="1" fontAlgn="base" hangingPunct="1">
        <a:lnSpc>
          <a:spcPts val="2600"/>
        </a:lnSpc>
        <a:spcBef>
          <a:spcPct val="0"/>
        </a:spcBef>
        <a:spcAft>
          <a:spcPct val="0"/>
        </a:spcAft>
        <a:defRPr sz="2400" b="1">
          <a:solidFill>
            <a:srgbClr val="FF0000"/>
          </a:solidFill>
          <a:latin typeface="Arial" charset="0"/>
        </a:defRPr>
      </a:lvl4pPr>
      <a:lvl5pPr algn="l" rtl="0" eaLnBrk="1" fontAlgn="base" hangingPunct="1">
        <a:lnSpc>
          <a:spcPts val="2600"/>
        </a:lnSpc>
        <a:spcBef>
          <a:spcPct val="0"/>
        </a:spcBef>
        <a:spcAft>
          <a:spcPct val="0"/>
        </a:spcAft>
        <a:defRPr sz="2400" b="1">
          <a:solidFill>
            <a:srgbClr val="FF0000"/>
          </a:solidFill>
          <a:latin typeface="Arial" charset="0"/>
        </a:defRPr>
      </a:lvl5pPr>
      <a:lvl6pPr marL="457200" algn="l" rtl="0" eaLnBrk="1" fontAlgn="base" hangingPunct="1">
        <a:lnSpc>
          <a:spcPts val="2600"/>
        </a:lnSpc>
        <a:spcBef>
          <a:spcPct val="0"/>
        </a:spcBef>
        <a:spcAft>
          <a:spcPct val="0"/>
        </a:spcAft>
        <a:defRPr sz="2400" b="1">
          <a:solidFill>
            <a:srgbClr val="FF0000"/>
          </a:solidFill>
          <a:latin typeface="Arial" charset="0"/>
        </a:defRPr>
      </a:lvl6pPr>
      <a:lvl7pPr marL="914400" algn="l" rtl="0" eaLnBrk="1" fontAlgn="base" hangingPunct="1">
        <a:lnSpc>
          <a:spcPts val="2600"/>
        </a:lnSpc>
        <a:spcBef>
          <a:spcPct val="0"/>
        </a:spcBef>
        <a:spcAft>
          <a:spcPct val="0"/>
        </a:spcAft>
        <a:defRPr sz="2400" b="1">
          <a:solidFill>
            <a:srgbClr val="FF0000"/>
          </a:solidFill>
          <a:latin typeface="Arial" charset="0"/>
        </a:defRPr>
      </a:lvl7pPr>
      <a:lvl8pPr marL="1371600" algn="l" rtl="0" eaLnBrk="1" fontAlgn="base" hangingPunct="1">
        <a:lnSpc>
          <a:spcPts val="2600"/>
        </a:lnSpc>
        <a:spcBef>
          <a:spcPct val="0"/>
        </a:spcBef>
        <a:spcAft>
          <a:spcPct val="0"/>
        </a:spcAft>
        <a:defRPr sz="2400" b="1">
          <a:solidFill>
            <a:srgbClr val="FF0000"/>
          </a:solidFill>
          <a:latin typeface="Arial" charset="0"/>
        </a:defRPr>
      </a:lvl8pPr>
      <a:lvl9pPr marL="1828800" algn="l" rtl="0" eaLnBrk="1" fontAlgn="base" hangingPunct="1">
        <a:lnSpc>
          <a:spcPts val="2600"/>
        </a:lnSpc>
        <a:spcBef>
          <a:spcPct val="0"/>
        </a:spcBef>
        <a:spcAft>
          <a:spcPct val="0"/>
        </a:spcAft>
        <a:defRPr sz="2400" b="1">
          <a:solidFill>
            <a:srgbClr val="FF0000"/>
          </a:solidFill>
          <a:latin typeface="Arial" charset="0"/>
        </a:defRPr>
      </a:lvl9pPr>
    </p:titleStyle>
    <p:bodyStyle>
      <a:lvl1pPr marL="254000" indent="-254000" algn="l" rtl="0" eaLnBrk="1" fontAlgn="base" hangingPunct="1">
        <a:lnSpc>
          <a:spcPts val="2200"/>
        </a:lnSpc>
        <a:spcBef>
          <a:spcPts val="1400"/>
        </a:spcBef>
        <a:spcAft>
          <a:spcPct val="0"/>
        </a:spcAft>
        <a:buSzPct val="120000"/>
        <a:buFont typeface="Times" charset="0"/>
        <a:buBlip>
          <a:blip r:embed="rId9"/>
        </a:buBlip>
        <a:defRPr b="1">
          <a:solidFill>
            <a:schemeClr val="tx1"/>
          </a:solidFill>
          <a:latin typeface="+mn-lt"/>
          <a:ea typeface="+mn-ea"/>
          <a:cs typeface="+mn-cs"/>
        </a:defRPr>
      </a:lvl1pPr>
      <a:lvl2pPr marL="584200" indent="-139700" algn="l" rtl="0" eaLnBrk="1" fontAlgn="base" hangingPunct="1">
        <a:lnSpc>
          <a:spcPts val="1600"/>
        </a:lnSpc>
        <a:spcBef>
          <a:spcPts val="800"/>
        </a:spcBef>
        <a:spcAft>
          <a:spcPct val="0"/>
        </a:spcAft>
        <a:buClr>
          <a:srgbClr val="FF0000"/>
        </a:buClr>
        <a:buFont typeface="Times" charset="0"/>
        <a:buChar char="•"/>
        <a:defRPr sz="1400">
          <a:solidFill>
            <a:schemeClr val="tx1"/>
          </a:solidFill>
          <a:latin typeface="+mn-lt"/>
        </a:defRPr>
      </a:lvl2pPr>
      <a:lvl3pPr marL="892175" indent="-117475" algn="l" rtl="0" eaLnBrk="1" fontAlgn="base" hangingPunct="1">
        <a:lnSpc>
          <a:spcPts val="1400"/>
        </a:lnSpc>
        <a:spcBef>
          <a:spcPts val="600"/>
        </a:spcBef>
        <a:spcAft>
          <a:spcPct val="0"/>
        </a:spcAft>
        <a:buClr>
          <a:schemeClr val="bg2"/>
        </a:buClr>
        <a:buFont typeface="Wingdings" charset="2"/>
        <a:buChar char="§"/>
        <a:defRPr sz="1200">
          <a:solidFill>
            <a:schemeClr val="tx1"/>
          </a:solidFill>
          <a:latin typeface="+mn-lt"/>
        </a:defRPr>
      </a:lvl3pPr>
      <a:lvl4pPr marL="1311275" indent="-228600" algn="l" rtl="0" eaLnBrk="1" fontAlgn="base" hangingPunct="1">
        <a:spcBef>
          <a:spcPct val="20000"/>
        </a:spcBef>
        <a:spcAft>
          <a:spcPct val="0"/>
        </a:spcAft>
        <a:defRPr sz="2000">
          <a:solidFill>
            <a:schemeClr val="tx1"/>
          </a:solidFill>
          <a:latin typeface="+mn-lt"/>
        </a:defRPr>
      </a:lvl4pPr>
      <a:lvl5pPr marL="1808163" indent="-306388" algn="l" rtl="0" eaLnBrk="1" fontAlgn="base" hangingPunct="1">
        <a:spcBef>
          <a:spcPct val="20000"/>
        </a:spcBef>
        <a:spcAft>
          <a:spcPct val="0"/>
        </a:spcAft>
        <a:defRPr sz="2000">
          <a:solidFill>
            <a:schemeClr val="tx1"/>
          </a:solidFill>
          <a:latin typeface="Times" charset="0"/>
        </a:defRPr>
      </a:lvl5pPr>
      <a:lvl6pPr marL="2265363" indent="-306388" algn="l" rtl="0" eaLnBrk="1" fontAlgn="base" hangingPunct="1">
        <a:spcBef>
          <a:spcPct val="20000"/>
        </a:spcBef>
        <a:spcAft>
          <a:spcPct val="0"/>
        </a:spcAft>
        <a:defRPr sz="2000">
          <a:solidFill>
            <a:schemeClr val="tx1"/>
          </a:solidFill>
          <a:latin typeface="Times" charset="0"/>
        </a:defRPr>
      </a:lvl6pPr>
      <a:lvl7pPr marL="2722563" indent="-306388" algn="l" rtl="0" eaLnBrk="1" fontAlgn="base" hangingPunct="1">
        <a:spcBef>
          <a:spcPct val="20000"/>
        </a:spcBef>
        <a:spcAft>
          <a:spcPct val="0"/>
        </a:spcAft>
        <a:defRPr sz="2000">
          <a:solidFill>
            <a:schemeClr val="tx1"/>
          </a:solidFill>
          <a:latin typeface="Times" charset="0"/>
        </a:defRPr>
      </a:lvl7pPr>
      <a:lvl8pPr marL="3179763" indent="-306388" algn="l" rtl="0" eaLnBrk="1" fontAlgn="base" hangingPunct="1">
        <a:spcBef>
          <a:spcPct val="20000"/>
        </a:spcBef>
        <a:spcAft>
          <a:spcPct val="0"/>
        </a:spcAft>
        <a:defRPr sz="2000">
          <a:solidFill>
            <a:schemeClr val="tx1"/>
          </a:solidFill>
          <a:latin typeface="Times" charset="0"/>
        </a:defRPr>
      </a:lvl8pPr>
      <a:lvl9pPr marL="3636963" indent="-306388" algn="l" rtl="0" eaLnBrk="1" fontAlgn="base" hangingPunct="1">
        <a:spcBef>
          <a:spcPct val="20000"/>
        </a:spcBef>
        <a:spcAft>
          <a:spcPct val="0"/>
        </a:spcAft>
        <a:defRPr sz="2000">
          <a:solidFill>
            <a:schemeClr val="tx1"/>
          </a:solidFill>
          <a:latin typeface="Times"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baua.de/" TargetMode="Externa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503238" y="5805264"/>
            <a:ext cx="8558212" cy="690786"/>
          </a:xfrm>
        </p:spPr>
        <p:txBody>
          <a:bodyPr/>
          <a:lstStyle/>
          <a:p>
            <a:pPr>
              <a:lnSpc>
                <a:spcPct val="100000"/>
              </a:lnSpc>
            </a:pPr>
            <a:r>
              <a:rPr lang="de-DE" sz="2000" dirty="0" smtClean="0"/>
              <a:t>Rechtsgrundlagen im Arbeits- und Gesundheitsschutz:</a:t>
            </a:r>
            <a:br>
              <a:rPr lang="de-DE" sz="2000" dirty="0" smtClean="0"/>
            </a:br>
            <a:r>
              <a:rPr lang="de-DE" sz="2000" dirty="0" smtClean="0"/>
              <a:t>Vom Gesetz zur Technischen Regel</a:t>
            </a:r>
            <a:endParaRPr lang="de-DE" sz="2000" dirty="0"/>
          </a:p>
        </p:txBody>
      </p:sp>
      <p:sp>
        <p:nvSpPr>
          <p:cNvPr id="4" name="Rectangle 7"/>
          <p:cNvSpPr>
            <a:spLocks noChangeArrowheads="1"/>
          </p:cNvSpPr>
          <p:nvPr/>
        </p:nvSpPr>
        <p:spPr bwMode="auto">
          <a:xfrm>
            <a:off x="539750" y="5300663"/>
            <a:ext cx="8496300"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lnSpc>
                <a:spcPts val="2200"/>
              </a:lnSpc>
              <a:spcBef>
                <a:spcPts val="1600"/>
              </a:spcBef>
              <a:buSzPct val="120000"/>
              <a:buBlip>
                <a:blip r:embed="rId3"/>
              </a:buBlip>
              <a:defRPr b="1">
                <a:solidFill>
                  <a:schemeClr val="tx1"/>
                </a:solidFill>
                <a:latin typeface="Arial" panose="020B0604020202020204" pitchFamily="34" charset="0"/>
              </a:defRPr>
            </a:lvl1pPr>
            <a:lvl2pPr marL="742950" indent="-285750" eaLnBrk="0" hangingPunct="0">
              <a:lnSpc>
                <a:spcPts val="1600"/>
              </a:lnSpc>
              <a:spcBef>
                <a:spcPts val="800"/>
              </a:spcBef>
              <a:buClr>
                <a:srgbClr val="FF0000"/>
              </a:buClr>
              <a:defRPr sz="1400">
                <a:solidFill>
                  <a:schemeClr val="tx1"/>
                </a:solidFill>
                <a:latin typeface="Arial" panose="020B0604020202020204" pitchFamily="34" charset="0"/>
              </a:defRPr>
            </a:lvl2pPr>
            <a:lvl3pPr marL="1143000" indent="-228600" eaLnBrk="0" hangingPunct="0">
              <a:lnSpc>
                <a:spcPts val="1400"/>
              </a:lnSpc>
              <a:spcBef>
                <a:spcPts val="600"/>
              </a:spcBef>
              <a:buClr>
                <a:schemeClr val="bg2"/>
              </a:buClr>
              <a:buFont typeface="Wingdings" panose="05000000000000000000" pitchFamily="2" charset="2"/>
              <a:buChar char="§"/>
              <a:defRPr sz="1200">
                <a:solidFill>
                  <a:schemeClr val="tx1"/>
                </a:solidFill>
                <a:latin typeface="Arial" panose="020B0604020202020204" pitchFamily="34" charset="0"/>
              </a:defRPr>
            </a:lvl3pPr>
            <a:lvl4pPr marL="1600200" indent="-228600" eaLnBrk="0" hangingPunct="0">
              <a:spcBef>
                <a:spcPct val="20000"/>
              </a:spcBef>
              <a:defRPr sz="2000">
                <a:solidFill>
                  <a:schemeClr val="tx1"/>
                </a:solidFill>
                <a:latin typeface="Arial" panose="020B0604020202020204" pitchFamily="34" charset="0"/>
              </a:defRPr>
            </a:lvl4pPr>
            <a:lvl5pPr marL="2057400" indent="-228600" eaLnBrk="0" hangingPunct="0">
              <a:spcBef>
                <a:spcPct val="20000"/>
              </a:spcBef>
              <a:defRPr sz="2000">
                <a:solidFill>
                  <a:schemeClr val="tx1"/>
                </a:solidFill>
                <a:latin typeface="Times" panose="02020603050405020304" pitchFamily="18" charset="0"/>
              </a:defRPr>
            </a:lvl5pPr>
            <a:lvl6pPr marL="2514600" indent="-228600" eaLnBrk="0" fontAlgn="base" hangingPunct="0">
              <a:spcBef>
                <a:spcPct val="20000"/>
              </a:spcBef>
              <a:spcAft>
                <a:spcPct val="0"/>
              </a:spcAft>
              <a:defRPr sz="2000">
                <a:solidFill>
                  <a:schemeClr val="tx1"/>
                </a:solidFill>
                <a:latin typeface="Times" panose="02020603050405020304" pitchFamily="18" charset="0"/>
              </a:defRPr>
            </a:lvl6pPr>
            <a:lvl7pPr marL="2971800" indent="-228600" eaLnBrk="0" fontAlgn="base" hangingPunct="0">
              <a:spcBef>
                <a:spcPct val="20000"/>
              </a:spcBef>
              <a:spcAft>
                <a:spcPct val="0"/>
              </a:spcAft>
              <a:defRPr sz="2000">
                <a:solidFill>
                  <a:schemeClr val="tx1"/>
                </a:solidFill>
                <a:latin typeface="Times" panose="02020603050405020304" pitchFamily="18" charset="0"/>
              </a:defRPr>
            </a:lvl7pPr>
            <a:lvl8pPr marL="3429000" indent="-228600" eaLnBrk="0" fontAlgn="base" hangingPunct="0">
              <a:spcBef>
                <a:spcPct val="20000"/>
              </a:spcBef>
              <a:spcAft>
                <a:spcPct val="0"/>
              </a:spcAft>
              <a:defRPr sz="2000">
                <a:solidFill>
                  <a:schemeClr val="tx1"/>
                </a:solidFill>
                <a:latin typeface="Times" panose="02020603050405020304" pitchFamily="18" charset="0"/>
              </a:defRPr>
            </a:lvl8pPr>
            <a:lvl9pPr marL="3886200" indent="-228600" eaLnBrk="0" fontAlgn="base" hangingPunct="0">
              <a:spcBef>
                <a:spcPct val="20000"/>
              </a:spcBef>
              <a:spcAft>
                <a:spcPct val="0"/>
              </a:spcAft>
              <a:defRPr sz="2000">
                <a:solidFill>
                  <a:schemeClr val="tx1"/>
                </a:solidFill>
                <a:latin typeface="Times" panose="02020603050405020304" pitchFamily="18" charset="0"/>
              </a:defRPr>
            </a:lvl9pPr>
          </a:lstStyle>
          <a:p>
            <a:pPr eaLnBrk="1" hangingPunct="1">
              <a:lnSpc>
                <a:spcPts val="1600"/>
              </a:lnSpc>
              <a:spcBef>
                <a:spcPct val="0"/>
              </a:spcBef>
              <a:buSzTx/>
              <a:buFontTx/>
              <a:buNone/>
            </a:pPr>
            <a:r>
              <a:rPr lang="de-DE" altLang="de-DE" sz="1400" b="0" dirty="0">
                <a:solidFill>
                  <a:schemeClr val="bg1"/>
                </a:solidFill>
              </a:rPr>
              <a:t>Manfred Scherbaum, Ressort Arbeitsgestaltung und Gesundheitsschutz beim Vorstand der IG Metall </a:t>
            </a:r>
          </a:p>
        </p:txBody>
      </p:sp>
      <p:pic>
        <p:nvPicPr>
          <p:cNvPr id="5" name="Grafik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95488" y="1700213"/>
            <a:ext cx="4773612"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el 5"/>
          <p:cNvSpPr>
            <a:spLocks noGrp="1"/>
          </p:cNvSpPr>
          <p:nvPr>
            <p:ph type="ctrTitle"/>
          </p:nvPr>
        </p:nvSpPr>
        <p:spPr/>
        <p:txBody>
          <a:bodyPr/>
          <a:lstStyle/>
          <a:p>
            <a:endParaRPr lang="de-DE" dirty="0"/>
          </a:p>
        </p:txBody>
      </p:sp>
    </p:spTree>
    <p:extLst>
      <p:ext uri="{BB962C8B-B14F-4D97-AF65-F5344CB8AC3E}">
        <p14:creationId xmlns:p14="http://schemas.microsoft.com/office/powerpoint/2010/main" val="4404327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3568" y="620688"/>
            <a:ext cx="4032870" cy="540000"/>
          </a:xfrm>
        </p:spPr>
        <p:txBody>
          <a:bodyPr/>
          <a:lstStyle/>
          <a:p>
            <a:r>
              <a:rPr lang="de-DE" sz="2000" dirty="0" smtClean="0">
                <a:solidFill>
                  <a:schemeClr val="bg1"/>
                </a:solidFill>
              </a:rPr>
              <a:t>Gliederung</a:t>
            </a:r>
            <a:endParaRPr lang="de-DE" sz="2000" dirty="0">
              <a:solidFill>
                <a:schemeClr val="bg1"/>
              </a:solidFill>
            </a:endParaRPr>
          </a:p>
        </p:txBody>
      </p:sp>
      <p:sp>
        <p:nvSpPr>
          <p:cNvPr id="3" name="Foliennummernplatzhalter 2"/>
          <p:cNvSpPr>
            <a:spLocks noGrp="1"/>
          </p:cNvSpPr>
          <p:nvPr>
            <p:ph type="sldNum" sz="quarter" idx="10"/>
          </p:nvPr>
        </p:nvSpPr>
        <p:spPr/>
        <p:txBody>
          <a:bodyPr/>
          <a:lstStyle/>
          <a:p>
            <a:fld id="{37D64997-12B8-4B92-8586-39D430AF88F2}" type="slidenum">
              <a:rPr lang="de-DE" smtClean="0"/>
              <a:pPr/>
              <a:t>2</a:t>
            </a:fld>
            <a:endParaRPr lang="de-DE">
              <a:solidFill>
                <a:schemeClr val="tx1"/>
              </a:solidFill>
            </a:endParaRPr>
          </a:p>
        </p:txBody>
      </p:sp>
      <p:sp>
        <p:nvSpPr>
          <p:cNvPr id="4" name="Fußzeilenplatzhalter 3"/>
          <p:cNvSpPr>
            <a:spLocks noGrp="1"/>
          </p:cNvSpPr>
          <p:nvPr>
            <p:ph type="ftr" sz="quarter" idx="11"/>
          </p:nvPr>
        </p:nvSpPr>
        <p:spPr/>
        <p:txBody>
          <a:bodyPr/>
          <a:lstStyle/>
          <a:p>
            <a:r>
              <a:rPr lang="de-DE" smtClean="0"/>
              <a:t>Manfred Scherbaum, Ressort Arbeitsgestaltung und Gesundheitsschutz</a:t>
            </a:r>
            <a:endParaRPr lang="de-DE" dirty="0"/>
          </a:p>
        </p:txBody>
      </p:sp>
      <p:sp>
        <p:nvSpPr>
          <p:cNvPr id="5" name="Textplatzhalter 4"/>
          <p:cNvSpPr>
            <a:spLocks noGrp="1"/>
          </p:cNvSpPr>
          <p:nvPr>
            <p:ph type="body" sz="quarter" idx="12"/>
          </p:nvPr>
        </p:nvSpPr>
        <p:spPr>
          <a:xfrm>
            <a:off x="683568" y="1628800"/>
            <a:ext cx="7201172" cy="4392488"/>
          </a:xfrm>
        </p:spPr>
        <p:txBody>
          <a:bodyPr/>
          <a:lstStyle/>
          <a:p>
            <a:r>
              <a:rPr lang="de-DE" dirty="0" smtClean="0"/>
              <a:t>Grundsätzliche Mitbestimmung des Betriebsrates durch das BetrVG</a:t>
            </a:r>
          </a:p>
          <a:p>
            <a:r>
              <a:rPr lang="de-DE" dirty="0" smtClean="0"/>
              <a:t>Struktur des Arbeitsschutzrechts</a:t>
            </a:r>
          </a:p>
          <a:p>
            <a:r>
              <a:rPr lang="de-DE" dirty="0"/>
              <a:t>a</a:t>
            </a:r>
            <a:r>
              <a:rPr lang="de-DE" dirty="0" smtClean="0"/>
              <a:t>usgewählte Bestimmungen des ArbSchG</a:t>
            </a:r>
          </a:p>
          <a:p>
            <a:r>
              <a:rPr lang="de-DE" dirty="0" smtClean="0"/>
              <a:t>Konkretisierung des ArbSchG durch Verordnungen: Beispiel ArbStättV</a:t>
            </a:r>
          </a:p>
          <a:p>
            <a:r>
              <a:rPr lang="de-DE" dirty="0" smtClean="0"/>
              <a:t>Konkretisierung einer Arbeitsschutzverordnung durch eine Technische Regel: Beispiel ArbStättV und</a:t>
            </a:r>
            <a:br>
              <a:rPr lang="de-DE" dirty="0" smtClean="0"/>
            </a:br>
            <a:r>
              <a:rPr lang="de-DE" dirty="0" smtClean="0"/>
              <a:t>ASR A 1.2 </a:t>
            </a:r>
            <a:r>
              <a:rPr lang="de-DE" i="1" dirty="0" smtClean="0"/>
              <a:t>Raumabmessungen und Bewegungsflächen</a:t>
            </a:r>
            <a:endParaRPr lang="de-DE" dirty="0" smtClean="0"/>
          </a:p>
          <a:p>
            <a:r>
              <a:rPr lang="de-DE" dirty="0" smtClean="0"/>
              <a:t>Materialien und Fundstellen</a:t>
            </a:r>
          </a:p>
          <a:p>
            <a:r>
              <a:rPr lang="de-DE" dirty="0">
                <a:solidFill>
                  <a:srgbClr val="0070C0"/>
                </a:solidFill>
              </a:rPr>
              <a:t>(</a:t>
            </a:r>
            <a:r>
              <a:rPr lang="de-DE" dirty="0" smtClean="0">
                <a:solidFill>
                  <a:srgbClr val="0070C0"/>
                </a:solidFill>
              </a:rPr>
              <a:t>Hinweise zur Einordnung aktueller Entwicklungen und Konflikte in einem zweiten Foliensatz)</a:t>
            </a:r>
            <a:endParaRPr lang="de-DE" dirty="0">
              <a:solidFill>
                <a:srgbClr val="0070C0"/>
              </a:solidFill>
            </a:endParaRPr>
          </a:p>
        </p:txBody>
      </p:sp>
    </p:spTree>
    <p:extLst>
      <p:ext uri="{BB962C8B-B14F-4D97-AF65-F5344CB8AC3E}">
        <p14:creationId xmlns:p14="http://schemas.microsoft.com/office/powerpoint/2010/main" val="21596739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3568" y="620688"/>
            <a:ext cx="4032870" cy="540000"/>
          </a:xfrm>
        </p:spPr>
        <p:txBody>
          <a:bodyPr/>
          <a:lstStyle/>
          <a:p>
            <a:r>
              <a:rPr lang="de-DE" sz="2000" dirty="0" smtClean="0">
                <a:solidFill>
                  <a:schemeClr val="bg1"/>
                </a:solidFill>
              </a:rPr>
              <a:t>Mitbestimmung des Betriebsrats gem. § 87 Abs. 1 BetrVG</a:t>
            </a:r>
            <a:endParaRPr lang="de-DE" sz="2000" dirty="0">
              <a:solidFill>
                <a:schemeClr val="bg1"/>
              </a:solidFill>
            </a:endParaRPr>
          </a:p>
        </p:txBody>
      </p:sp>
      <p:sp>
        <p:nvSpPr>
          <p:cNvPr id="3" name="Foliennummernplatzhalter 2"/>
          <p:cNvSpPr>
            <a:spLocks noGrp="1"/>
          </p:cNvSpPr>
          <p:nvPr>
            <p:ph type="sldNum" sz="quarter" idx="10"/>
          </p:nvPr>
        </p:nvSpPr>
        <p:spPr/>
        <p:txBody>
          <a:bodyPr/>
          <a:lstStyle/>
          <a:p>
            <a:fld id="{37D64997-12B8-4B92-8586-39D430AF88F2}" type="slidenum">
              <a:rPr lang="de-DE" smtClean="0"/>
              <a:pPr/>
              <a:t>3</a:t>
            </a:fld>
            <a:endParaRPr lang="de-DE">
              <a:solidFill>
                <a:schemeClr val="tx1"/>
              </a:solidFill>
            </a:endParaRPr>
          </a:p>
        </p:txBody>
      </p:sp>
      <p:sp>
        <p:nvSpPr>
          <p:cNvPr id="4" name="Fußzeilenplatzhalter 3"/>
          <p:cNvSpPr>
            <a:spLocks noGrp="1"/>
          </p:cNvSpPr>
          <p:nvPr>
            <p:ph type="ftr" sz="quarter" idx="11"/>
          </p:nvPr>
        </p:nvSpPr>
        <p:spPr/>
        <p:txBody>
          <a:bodyPr/>
          <a:lstStyle/>
          <a:p>
            <a:r>
              <a:rPr lang="de-DE" smtClean="0"/>
              <a:t>Manfred Scherbaum, Ressort Arbeitsgestaltung und Gesundheitsschutz</a:t>
            </a:r>
            <a:endParaRPr lang="de-DE" dirty="0"/>
          </a:p>
        </p:txBody>
      </p:sp>
      <p:sp>
        <p:nvSpPr>
          <p:cNvPr id="7" name="Rechteck 6"/>
          <p:cNvSpPr/>
          <p:nvPr/>
        </p:nvSpPr>
        <p:spPr>
          <a:xfrm>
            <a:off x="683568" y="1766207"/>
            <a:ext cx="7344816" cy="4216539"/>
          </a:xfrm>
          <a:prstGeom prst="rect">
            <a:avLst/>
          </a:prstGeom>
        </p:spPr>
        <p:txBody>
          <a:bodyPr wrap="square">
            <a:spAutoFit/>
          </a:bodyPr>
          <a:lstStyle/>
          <a:p>
            <a:pPr marL="309563" indent="-309563" defTabSz="827088">
              <a:buFont typeface="Wingdings" pitchFamily="2" charset="2"/>
              <a:buNone/>
              <a:defRPr/>
            </a:pPr>
            <a:endParaRPr lang="de-DE" sz="2800" b="1" dirty="0">
              <a:latin typeface="Arial" charset="0"/>
              <a:ea typeface="ＭＳ Ｐゴシック" pitchFamily="34" charset="-128"/>
            </a:endParaRPr>
          </a:p>
          <a:p>
            <a:pPr indent="-540000" defTabSz="827088">
              <a:buFont typeface="Arial" pitchFamily="34" charset="0"/>
              <a:buNone/>
              <a:tabLst>
                <a:tab pos="446088" algn="l"/>
              </a:tabLst>
              <a:defRPr/>
            </a:pPr>
            <a:r>
              <a:rPr lang="de-DE" b="1" dirty="0">
                <a:latin typeface="Arial" charset="0"/>
                <a:ea typeface="ＭＳ Ｐゴシック" pitchFamily="34" charset="-128"/>
              </a:rPr>
              <a:t>(1) „Der Betriebsrat hat, soweit eine </a:t>
            </a:r>
            <a:r>
              <a:rPr lang="de-DE" b="1" dirty="0" smtClean="0">
                <a:latin typeface="Arial" charset="0"/>
                <a:ea typeface="ＭＳ Ｐゴシック" pitchFamily="34" charset="-128"/>
              </a:rPr>
              <a:t>gesetzliche 	oder </a:t>
            </a:r>
            <a:r>
              <a:rPr lang="de-DE" b="1" dirty="0">
                <a:latin typeface="Arial" charset="0"/>
                <a:ea typeface="ＭＳ Ｐゴシック" pitchFamily="34" charset="-128"/>
              </a:rPr>
              <a:t>tarifliche Regelung nicht besteht, in </a:t>
            </a:r>
            <a:r>
              <a:rPr lang="de-DE" b="1" dirty="0" smtClean="0">
                <a:latin typeface="Arial" charset="0"/>
                <a:ea typeface="ＭＳ Ｐゴシック" pitchFamily="34" charset="-128"/>
              </a:rPr>
              <a:t>	folgenden </a:t>
            </a:r>
            <a:r>
              <a:rPr lang="de-DE" b="1" dirty="0">
                <a:latin typeface="Arial" charset="0"/>
                <a:ea typeface="ＭＳ Ｐゴシック" pitchFamily="34" charset="-128"/>
              </a:rPr>
              <a:t>Angelegenheiten mitzubestimmen:</a:t>
            </a:r>
          </a:p>
          <a:p>
            <a:pPr lvl="1" defTabSz="827088">
              <a:buFont typeface="Arial" pitchFamily="34" charset="0"/>
              <a:buNone/>
              <a:defRPr/>
            </a:pPr>
            <a:r>
              <a:rPr lang="de-DE" b="1" dirty="0">
                <a:latin typeface="Arial" charset="0"/>
                <a:ea typeface="ＭＳ Ｐゴシック" pitchFamily="34" charset="-128"/>
              </a:rPr>
              <a:t>(…)</a:t>
            </a:r>
          </a:p>
          <a:p>
            <a:pPr lvl="1" defTabSz="827088">
              <a:buFont typeface="Arial" pitchFamily="34" charset="0"/>
              <a:buNone/>
              <a:tabLst>
                <a:tab pos="803275" algn="l"/>
              </a:tabLst>
              <a:defRPr/>
            </a:pPr>
            <a:r>
              <a:rPr lang="de-DE" b="1" i="1" dirty="0">
                <a:latin typeface="Arial" charset="0"/>
                <a:ea typeface="ＭＳ Ｐゴシック" pitchFamily="34" charset="-128"/>
              </a:rPr>
              <a:t>7. Regelungen über die Verhütung von </a:t>
            </a:r>
            <a:r>
              <a:rPr lang="de-DE" b="1" i="1" dirty="0" smtClean="0">
                <a:latin typeface="Arial" charset="0"/>
                <a:ea typeface="ＭＳ Ｐゴシック" pitchFamily="34" charset="-128"/>
              </a:rPr>
              <a:t>	Arbeitsunfällen </a:t>
            </a:r>
            <a:r>
              <a:rPr lang="de-DE" b="1" i="1" dirty="0">
                <a:latin typeface="Arial" charset="0"/>
                <a:ea typeface="ＭＳ Ｐゴシック" pitchFamily="34" charset="-128"/>
              </a:rPr>
              <a:t>und Berufskrankheiten </a:t>
            </a:r>
            <a:r>
              <a:rPr lang="de-DE" b="1" i="1" dirty="0" smtClean="0">
                <a:latin typeface="Arial" charset="0"/>
                <a:ea typeface="ＭＳ Ｐゴシック" pitchFamily="34" charset="-128"/>
              </a:rPr>
              <a:t>	sowie </a:t>
            </a:r>
            <a:r>
              <a:rPr lang="de-DE" b="1" i="1" dirty="0">
                <a:latin typeface="Arial" charset="0"/>
                <a:ea typeface="ＭＳ Ｐゴシック" pitchFamily="34" charset="-128"/>
              </a:rPr>
              <a:t>über den Gesundheitsschutz im </a:t>
            </a:r>
            <a:r>
              <a:rPr lang="de-DE" b="1" i="1" dirty="0" smtClean="0">
                <a:latin typeface="Arial" charset="0"/>
                <a:ea typeface="ＭＳ Ｐゴシック" pitchFamily="34" charset="-128"/>
              </a:rPr>
              <a:t>	Rahmen </a:t>
            </a:r>
            <a:r>
              <a:rPr lang="de-DE" b="1" i="1" dirty="0">
                <a:latin typeface="Arial" charset="0"/>
                <a:ea typeface="ＭＳ Ｐゴシック" pitchFamily="34" charset="-128"/>
              </a:rPr>
              <a:t>der gesetzlichen Vorschriften oder </a:t>
            </a:r>
            <a:r>
              <a:rPr lang="de-DE" b="1" i="1" dirty="0" smtClean="0">
                <a:latin typeface="Arial" charset="0"/>
                <a:ea typeface="ＭＳ Ｐゴシック" pitchFamily="34" charset="-128"/>
              </a:rPr>
              <a:t>	der </a:t>
            </a:r>
            <a:r>
              <a:rPr lang="de-DE" b="1" i="1" dirty="0">
                <a:latin typeface="Arial" charset="0"/>
                <a:ea typeface="ＭＳ Ｐゴシック" pitchFamily="34" charset="-128"/>
              </a:rPr>
              <a:t>Unfallverhütungsvorschriften;</a:t>
            </a:r>
          </a:p>
          <a:p>
            <a:pPr lvl="1" defTabSz="827088">
              <a:buFont typeface="Arial" pitchFamily="34" charset="0"/>
              <a:buNone/>
              <a:tabLst>
                <a:tab pos="803275" algn="l"/>
              </a:tabLst>
              <a:defRPr/>
            </a:pPr>
            <a:r>
              <a:rPr lang="de-DE" b="1" dirty="0" smtClean="0">
                <a:latin typeface="Arial" charset="0"/>
                <a:ea typeface="ＭＳ Ｐゴシック" pitchFamily="34" charset="-128"/>
              </a:rPr>
              <a:t>(…)“</a:t>
            </a:r>
            <a:endParaRPr lang="de-DE" b="1" dirty="0">
              <a:latin typeface="Arial" charset="0"/>
              <a:ea typeface="ＭＳ Ｐゴシック" pitchFamily="34" charset="-128"/>
            </a:endParaRPr>
          </a:p>
        </p:txBody>
      </p:sp>
    </p:spTree>
    <p:extLst>
      <p:ext uri="{BB962C8B-B14F-4D97-AF65-F5344CB8AC3E}">
        <p14:creationId xmlns:p14="http://schemas.microsoft.com/office/powerpoint/2010/main" val="17872672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3568" y="620688"/>
            <a:ext cx="4032870" cy="540000"/>
          </a:xfrm>
        </p:spPr>
        <p:txBody>
          <a:bodyPr/>
          <a:lstStyle/>
          <a:p>
            <a:r>
              <a:rPr lang="de-DE" sz="2000" dirty="0" smtClean="0">
                <a:solidFill>
                  <a:schemeClr val="bg1"/>
                </a:solidFill>
              </a:rPr>
              <a:t>Arbeitsschutzrecht –</a:t>
            </a:r>
            <a:br>
              <a:rPr lang="de-DE" sz="2000" dirty="0" smtClean="0">
                <a:solidFill>
                  <a:schemeClr val="bg1"/>
                </a:solidFill>
              </a:rPr>
            </a:br>
            <a:r>
              <a:rPr lang="de-DE" sz="2000" dirty="0" smtClean="0">
                <a:solidFill>
                  <a:schemeClr val="bg1"/>
                </a:solidFill>
              </a:rPr>
              <a:t>Grobüberblick</a:t>
            </a:r>
            <a:endParaRPr lang="de-DE" sz="2000" dirty="0">
              <a:solidFill>
                <a:schemeClr val="bg1"/>
              </a:solidFill>
            </a:endParaRPr>
          </a:p>
        </p:txBody>
      </p:sp>
      <p:sp>
        <p:nvSpPr>
          <p:cNvPr id="3" name="Foliennummernplatzhalter 2"/>
          <p:cNvSpPr>
            <a:spLocks noGrp="1"/>
          </p:cNvSpPr>
          <p:nvPr>
            <p:ph type="sldNum" sz="quarter" idx="10"/>
          </p:nvPr>
        </p:nvSpPr>
        <p:spPr/>
        <p:txBody>
          <a:bodyPr/>
          <a:lstStyle/>
          <a:p>
            <a:fld id="{37D64997-12B8-4B92-8586-39D430AF88F2}" type="slidenum">
              <a:rPr lang="de-DE" smtClean="0"/>
              <a:pPr/>
              <a:t>4</a:t>
            </a:fld>
            <a:endParaRPr lang="de-DE">
              <a:solidFill>
                <a:schemeClr val="tx1"/>
              </a:solidFill>
            </a:endParaRPr>
          </a:p>
        </p:txBody>
      </p:sp>
      <p:sp>
        <p:nvSpPr>
          <p:cNvPr id="4" name="Fußzeilenplatzhalter 3"/>
          <p:cNvSpPr>
            <a:spLocks noGrp="1"/>
          </p:cNvSpPr>
          <p:nvPr>
            <p:ph type="ftr" sz="quarter" idx="11"/>
          </p:nvPr>
        </p:nvSpPr>
        <p:spPr/>
        <p:txBody>
          <a:bodyPr/>
          <a:lstStyle/>
          <a:p>
            <a:r>
              <a:rPr lang="de-DE" smtClean="0"/>
              <a:t>Manfred Scherbaum, Ressort Arbeitsgestaltung und Gesundheitsschutz</a:t>
            </a:r>
            <a:endParaRPr lang="de-DE"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4054" y="1557958"/>
            <a:ext cx="7877971" cy="4771090"/>
          </a:xfrm>
          <a:prstGeom prst="rect">
            <a:avLst/>
          </a:prstGeom>
          <a:solidFill>
            <a:srgbClr val="FFFF99"/>
          </a:solidFill>
        </p:spPr>
      </p:pic>
      <p:sp>
        <p:nvSpPr>
          <p:cNvPr id="5" name="Legende mit Pfeil nach unten 4"/>
          <p:cNvSpPr/>
          <p:nvPr/>
        </p:nvSpPr>
        <p:spPr bwMode="auto">
          <a:xfrm>
            <a:off x="7596336" y="1340768"/>
            <a:ext cx="864096" cy="1008112"/>
          </a:xfrm>
          <a:prstGeom prst="downArrowCallout">
            <a:avLst/>
          </a:prstGeom>
          <a:solidFill>
            <a:srgbClr val="FFFF99"/>
          </a:solidFill>
          <a:ln w="9525" cap="flat" cmpd="sng" algn="ctr">
            <a:solidFill>
              <a:schemeClr val="bg1">
                <a:lumMod val="50000"/>
              </a:schemeClr>
            </a:solidFill>
            <a:prstDash val="solid"/>
            <a:round/>
            <a:headEnd type="none" w="med" len="med"/>
            <a:tailEnd type="none" w="med" len="med"/>
          </a:ln>
          <a:effectLst/>
          <a:extLst/>
        </p:spPr>
        <p:txBody>
          <a:bodyPr vert="horz" wrap="square" lIns="0" tIns="0" rIns="0" bIns="0" numCol="1" rtlCol="0" anchor="ctr" anchorCtr="1"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None/>
              <a:tabLst/>
            </a:pPr>
            <a:r>
              <a:rPr lang="de-DE" sz="1000" dirty="0" smtClean="0"/>
              <a:t>Ergänzung hierzu auf nächster Folie</a:t>
            </a:r>
            <a:endParaRPr kumimoji="0" lang="de-DE" sz="1000" b="0" i="0" u="none" strike="noStrike" cap="none" normalizeH="0" baseline="0" dirty="0" smtClean="0">
              <a:ln>
                <a:noFill/>
              </a:ln>
              <a:solidFill>
                <a:schemeClr val="tx1"/>
              </a:solidFill>
              <a:effectLst/>
              <a:latin typeface="Arial" charset="0"/>
            </a:endParaRPr>
          </a:p>
        </p:txBody>
      </p:sp>
    </p:spTree>
    <p:extLst>
      <p:ext uri="{BB962C8B-B14F-4D97-AF65-F5344CB8AC3E}">
        <p14:creationId xmlns:p14="http://schemas.microsoft.com/office/powerpoint/2010/main" val="41795222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3568" y="620688"/>
            <a:ext cx="5040560" cy="540000"/>
          </a:xfrm>
        </p:spPr>
        <p:txBody>
          <a:bodyPr/>
          <a:lstStyle/>
          <a:p>
            <a:r>
              <a:rPr lang="de-DE" sz="2000" dirty="0" smtClean="0">
                <a:solidFill>
                  <a:schemeClr val="bg1"/>
                </a:solidFill>
              </a:rPr>
              <a:t>Arbeitsschutzrecht –</a:t>
            </a:r>
            <a:r>
              <a:rPr lang="de-DE" sz="2000" dirty="0">
                <a:solidFill>
                  <a:schemeClr val="bg1"/>
                </a:solidFill>
              </a:rPr>
              <a:t> </a:t>
            </a:r>
            <a:r>
              <a:rPr lang="de-DE" sz="2000" dirty="0" smtClean="0">
                <a:solidFill>
                  <a:schemeClr val="bg1"/>
                </a:solidFill>
              </a:rPr>
              <a:t>Regelungen und Veröffentlichungen der DGUV</a:t>
            </a:r>
            <a:endParaRPr lang="de-DE" sz="2000" dirty="0">
              <a:solidFill>
                <a:schemeClr val="bg1"/>
              </a:solidFill>
            </a:endParaRPr>
          </a:p>
        </p:txBody>
      </p:sp>
      <p:sp>
        <p:nvSpPr>
          <p:cNvPr id="3" name="Foliennummernplatzhalter 2"/>
          <p:cNvSpPr>
            <a:spLocks noGrp="1"/>
          </p:cNvSpPr>
          <p:nvPr>
            <p:ph type="sldNum" sz="quarter" idx="10"/>
          </p:nvPr>
        </p:nvSpPr>
        <p:spPr/>
        <p:txBody>
          <a:bodyPr/>
          <a:lstStyle/>
          <a:p>
            <a:fld id="{37D64997-12B8-4B92-8586-39D430AF88F2}" type="slidenum">
              <a:rPr lang="de-DE" smtClean="0"/>
              <a:pPr/>
              <a:t>5</a:t>
            </a:fld>
            <a:endParaRPr lang="de-DE">
              <a:solidFill>
                <a:schemeClr val="tx1"/>
              </a:solidFill>
            </a:endParaRPr>
          </a:p>
        </p:txBody>
      </p:sp>
      <p:sp>
        <p:nvSpPr>
          <p:cNvPr id="4" name="Fußzeilenplatzhalter 3"/>
          <p:cNvSpPr>
            <a:spLocks noGrp="1"/>
          </p:cNvSpPr>
          <p:nvPr>
            <p:ph type="ftr" sz="quarter" idx="11"/>
          </p:nvPr>
        </p:nvSpPr>
        <p:spPr/>
        <p:txBody>
          <a:bodyPr/>
          <a:lstStyle/>
          <a:p>
            <a:r>
              <a:rPr lang="de-DE" smtClean="0"/>
              <a:t>Manfred Scherbaum, Ressort Arbeitsgestaltung und Gesundheitsschutz</a:t>
            </a:r>
            <a:endParaRPr lang="de-DE" dirty="0"/>
          </a:p>
        </p:txBody>
      </p:sp>
      <p:pic>
        <p:nvPicPr>
          <p:cNvPr id="9" name="Grafik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7109" y="1477740"/>
            <a:ext cx="6765714" cy="4794921"/>
          </a:xfrm>
          <a:prstGeom prst="rect">
            <a:avLst/>
          </a:prstGeom>
        </p:spPr>
      </p:pic>
    </p:spTree>
    <p:extLst>
      <p:ext uri="{BB962C8B-B14F-4D97-AF65-F5344CB8AC3E}">
        <p14:creationId xmlns:p14="http://schemas.microsoft.com/office/powerpoint/2010/main" val="42328700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3568" y="620688"/>
            <a:ext cx="5112568" cy="540000"/>
          </a:xfrm>
        </p:spPr>
        <p:txBody>
          <a:bodyPr/>
          <a:lstStyle/>
          <a:p>
            <a:r>
              <a:rPr lang="de-DE" sz="2000" dirty="0" smtClean="0">
                <a:solidFill>
                  <a:schemeClr val="bg1"/>
                </a:solidFill>
              </a:rPr>
              <a:t>Arbeitsschutzrecht – Konkretisierung „von oben nach unten“</a:t>
            </a:r>
            <a:endParaRPr lang="de-DE" sz="2000" dirty="0">
              <a:solidFill>
                <a:schemeClr val="bg1"/>
              </a:solidFill>
            </a:endParaRPr>
          </a:p>
        </p:txBody>
      </p:sp>
      <p:sp>
        <p:nvSpPr>
          <p:cNvPr id="3" name="Foliennummernplatzhalter 2"/>
          <p:cNvSpPr>
            <a:spLocks noGrp="1"/>
          </p:cNvSpPr>
          <p:nvPr>
            <p:ph type="sldNum" sz="quarter" idx="10"/>
          </p:nvPr>
        </p:nvSpPr>
        <p:spPr/>
        <p:txBody>
          <a:bodyPr/>
          <a:lstStyle/>
          <a:p>
            <a:fld id="{37D64997-12B8-4B92-8586-39D430AF88F2}" type="slidenum">
              <a:rPr lang="de-DE" smtClean="0"/>
              <a:pPr/>
              <a:t>6</a:t>
            </a:fld>
            <a:endParaRPr lang="de-DE">
              <a:solidFill>
                <a:schemeClr val="tx1"/>
              </a:solidFill>
            </a:endParaRPr>
          </a:p>
        </p:txBody>
      </p:sp>
      <p:sp>
        <p:nvSpPr>
          <p:cNvPr id="4" name="Fußzeilenplatzhalter 3"/>
          <p:cNvSpPr>
            <a:spLocks noGrp="1"/>
          </p:cNvSpPr>
          <p:nvPr>
            <p:ph type="ftr" sz="quarter" idx="11"/>
          </p:nvPr>
        </p:nvSpPr>
        <p:spPr/>
        <p:txBody>
          <a:bodyPr/>
          <a:lstStyle/>
          <a:p>
            <a:r>
              <a:rPr lang="de-DE" smtClean="0"/>
              <a:t>Manfred Scherbaum, Ressort Arbeitsgestaltung und Gesundheitsschutz</a:t>
            </a:r>
            <a:endParaRPr lang="de-DE"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4054" y="1556792"/>
            <a:ext cx="7877971" cy="4771090"/>
          </a:xfrm>
          <a:prstGeom prst="rect">
            <a:avLst/>
          </a:prstGeom>
        </p:spPr>
      </p:pic>
      <p:cxnSp>
        <p:nvCxnSpPr>
          <p:cNvPr id="7" name="Gerade Verbindung mit Pfeil 6"/>
          <p:cNvCxnSpPr/>
          <p:nvPr/>
        </p:nvCxnSpPr>
        <p:spPr bwMode="auto">
          <a:xfrm flipH="1">
            <a:off x="1259632" y="2852936"/>
            <a:ext cx="1368152" cy="216024"/>
          </a:xfrm>
          <a:prstGeom prst="straightConnector1">
            <a:avLst/>
          </a:prstGeom>
          <a:noFill/>
          <a:ln w="12700" cap="flat" cmpd="sng" algn="ctr">
            <a:solidFill>
              <a:srgbClr val="FF000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Gerade Verbindung mit Pfeil 9"/>
          <p:cNvCxnSpPr/>
          <p:nvPr/>
        </p:nvCxnSpPr>
        <p:spPr bwMode="auto">
          <a:xfrm>
            <a:off x="1259632" y="3933056"/>
            <a:ext cx="0" cy="288032"/>
          </a:xfrm>
          <a:prstGeom prst="straightConnector1">
            <a:avLst/>
          </a:prstGeom>
          <a:noFill/>
          <a:ln w="12700" cap="flat" cmpd="sng" algn="ctr">
            <a:solidFill>
              <a:srgbClr val="FF000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Gerade Verbindung mit Pfeil 13"/>
          <p:cNvCxnSpPr/>
          <p:nvPr/>
        </p:nvCxnSpPr>
        <p:spPr bwMode="auto">
          <a:xfrm>
            <a:off x="1259632" y="4797152"/>
            <a:ext cx="0" cy="288032"/>
          </a:xfrm>
          <a:prstGeom prst="straightConnector1">
            <a:avLst/>
          </a:prstGeom>
          <a:noFill/>
          <a:ln w="12700" cap="flat" cmpd="sng" algn="ctr">
            <a:solidFill>
              <a:srgbClr val="FF000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Gerade Verbindung mit Pfeil 14"/>
          <p:cNvCxnSpPr/>
          <p:nvPr/>
        </p:nvCxnSpPr>
        <p:spPr bwMode="auto">
          <a:xfrm>
            <a:off x="2379390" y="3933056"/>
            <a:ext cx="0" cy="288032"/>
          </a:xfrm>
          <a:prstGeom prst="straightConnector1">
            <a:avLst/>
          </a:prstGeom>
          <a:noFill/>
          <a:ln w="12700"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Gerade Verbindung mit Pfeil 15"/>
          <p:cNvCxnSpPr/>
          <p:nvPr/>
        </p:nvCxnSpPr>
        <p:spPr bwMode="auto">
          <a:xfrm>
            <a:off x="2377058" y="4820384"/>
            <a:ext cx="0" cy="288032"/>
          </a:xfrm>
          <a:prstGeom prst="straightConnector1">
            <a:avLst/>
          </a:prstGeom>
          <a:noFill/>
          <a:ln w="12700"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Gerade Verbindung mit Pfeil 16"/>
          <p:cNvCxnSpPr/>
          <p:nvPr/>
        </p:nvCxnSpPr>
        <p:spPr bwMode="auto">
          <a:xfrm flipH="1">
            <a:off x="2377058" y="2852936"/>
            <a:ext cx="538758" cy="261988"/>
          </a:xfrm>
          <a:prstGeom prst="straightConnector1">
            <a:avLst/>
          </a:prstGeom>
          <a:noFill/>
          <a:ln w="12700"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Gerade Verbindung mit Pfeil 19"/>
          <p:cNvCxnSpPr/>
          <p:nvPr/>
        </p:nvCxnSpPr>
        <p:spPr bwMode="auto">
          <a:xfrm>
            <a:off x="3995936" y="4820384"/>
            <a:ext cx="0" cy="288032"/>
          </a:xfrm>
          <a:prstGeom prst="straightConnector1">
            <a:avLst/>
          </a:prstGeom>
          <a:noFill/>
          <a:ln w="12700" cap="flat" cmpd="sng" algn="ctr">
            <a:solidFill>
              <a:srgbClr val="0070C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Gerade Verbindung mit Pfeil 21"/>
          <p:cNvCxnSpPr/>
          <p:nvPr/>
        </p:nvCxnSpPr>
        <p:spPr bwMode="auto">
          <a:xfrm>
            <a:off x="3491880" y="3933056"/>
            <a:ext cx="360040" cy="297313"/>
          </a:xfrm>
          <a:prstGeom prst="straightConnector1">
            <a:avLst/>
          </a:prstGeom>
          <a:noFill/>
          <a:ln w="12700" cap="flat" cmpd="sng" algn="ctr">
            <a:solidFill>
              <a:srgbClr val="0070C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Gerade Verbindung mit Pfeil 23"/>
          <p:cNvCxnSpPr/>
          <p:nvPr/>
        </p:nvCxnSpPr>
        <p:spPr bwMode="auto">
          <a:xfrm flipH="1">
            <a:off x="4139952" y="3933056"/>
            <a:ext cx="360040" cy="288032"/>
          </a:xfrm>
          <a:prstGeom prst="straightConnector1">
            <a:avLst/>
          </a:prstGeom>
          <a:noFill/>
          <a:ln w="12700" cap="flat" cmpd="sng" algn="ctr">
            <a:solidFill>
              <a:srgbClr val="0070C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Gerade Verbindung mit Pfeil 25"/>
          <p:cNvCxnSpPr/>
          <p:nvPr/>
        </p:nvCxnSpPr>
        <p:spPr bwMode="auto">
          <a:xfrm>
            <a:off x="3131840" y="2852936"/>
            <a:ext cx="355847" cy="261988"/>
          </a:xfrm>
          <a:prstGeom prst="straightConnector1">
            <a:avLst/>
          </a:prstGeom>
          <a:noFill/>
          <a:ln w="12700" cap="flat" cmpd="sng" algn="ctr">
            <a:solidFill>
              <a:srgbClr val="0070C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 name="Gerade Verbindung mit Pfeil 28"/>
          <p:cNvCxnSpPr/>
          <p:nvPr/>
        </p:nvCxnSpPr>
        <p:spPr bwMode="auto">
          <a:xfrm>
            <a:off x="3309763" y="2852936"/>
            <a:ext cx="1010209" cy="261988"/>
          </a:xfrm>
          <a:prstGeom prst="straightConnector1">
            <a:avLst/>
          </a:prstGeom>
          <a:noFill/>
          <a:ln w="12700" cap="flat" cmpd="sng" algn="ctr">
            <a:solidFill>
              <a:srgbClr val="0070C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Gerade Verbindung mit Pfeil 31"/>
          <p:cNvCxnSpPr/>
          <p:nvPr/>
        </p:nvCxnSpPr>
        <p:spPr bwMode="auto">
          <a:xfrm>
            <a:off x="3851920" y="2852936"/>
            <a:ext cx="1618585" cy="261988"/>
          </a:xfrm>
          <a:prstGeom prst="straightConnector1">
            <a:avLst/>
          </a:prstGeom>
          <a:noFill/>
          <a:ln w="12700" cap="flat" cmpd="sng" algn="ctr">
            <a:solidFill>
              <a:srgbClr val="00B05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Gerade Verbindung mit Pfeil 34"/>
          <p:cNvCxnSpPr/>
          <p:nvPr/>
        </p:nvCxnSpPr>
        <p:spPr bwMode="auto">
          <a:xfrm>
            <a:off x="5580112" y="3933056"/>
            <a:ext cx="0" cy="287954"/>
          </a:xfrm>
          <a:prstGeom prst="straightConnector1">
            <a:avLst/>
          </a:prstGeom>
          <a:noFill/>
          <a:ln w="12700" cap="flat" cmpd="sng" algn="ctr">
            <a:solidFill>
              <a:srgbClr val="00B05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 name="Gerade Verbindung mit Pfeil 37"/>
          <p:cNvCxnSpPr/>
          <p:nvPr/>
        </p:nvCxnSpPr>
        <p:spPr bwMode="auto">
          <a:xfrm>
            <a:off x="5580112" y="4820384"/>
            <a:ext cx="0" cy="287954"/>
          </a:xfrm>
          <a:prstGeom prst="straightConnector1">
            <a:avLst/>
          </a:prstGeom>
          <a:noFill/>
          <a:ln w="12700" cap="flat" cmpd="sng" algn="ctr">
            <a:solidFill>
              <a:srgbClr val="00B05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Gerade Verbindung mit Pfeil 39"/>
          <p:cNvCxnSpPr/>
          <p:nvPr/>
        </p:nvCxnSpPr>
        <p:spPr bwMode="auto">
          <a:xfrm>
            <a:off x="2843808" y="4509120"/>
            <a:ext cx="720080" cy="0"/>
          </a:xfrm>
          <a:prstGeom prst="straightConnector1">
            <a:avLst/>
          </a:prstGeom>
          <a:noFill/>
          <a:ln w="9525" cap="flat" cmpd="sng" algn="ctr">
            <a:solidFill>
              <a:schemeClr val="tx1"/>
            </a:solidFill>
            <a:prstDash val="dash"/>
            <a:round/>
            <a:headEnd type="triangl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3" name="Gerade Verbindung mit Pfeil 42"/>
          <p:cNvCxnSpPr/>
          <p:nvPr/>
        </p:nvCxnSpPr>
        <p:spPr bwMode="auto">
          <a:xfrm>
            <a:off x="1691680" y="4509120"/>
            <a:ext cx="288032" cy="0"/>
          </a:xfrm>
          <a:prstGeom prst="straightConnector1">
            <a:avLst/>
          </a:prstGeom>
          <a:noFill/>
          <a:ln w="9525" cap="flat" cmpd="sng" algn="ctr">
            <a:solidFill>
              <a:schemeClr val="tx1"/>
            </a:solidFill>
            <a:prstDash val="dash"/>
            <a:round/>
            <a:headEnd type="triangl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5" name="Gerade Verbindung mit Pfeil 44"/>
          <p:cNvCxnSpPr/>
          <p:nvPr/>
        </p:nvCxnSpPr>
        <p:spPr bwMode="auto">
          <a:xfrm>
            <a:off x="4499992" y="4509120"/>
            <a:ext cx="540060" cy="0"/>
          </a:xfrm>
          <a:prstGeom prst="straightConnector1">
            <a:avLst/>
          </a:prstGeom>
          <a:noFill/>
          <a:ln w="9525" cap="flat" cmpd="sng" algn="ctr">
            <a:solidFill>
              <a:schemeClr val="tx1"/>
            </a:solidFill>
            <a:prstDash val="dash"/>
            <a:round/>
            <a:headEnd type="triangl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8637347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3568" y="620688"/>
            <a:ext cx="4032870" cy="540000"/>
          </a:xfrm>
        </p:spPr>
        <p:txBody>
          <a:bodyPr/>
          <a:lstStyle/>
          <a:p>
            <a:r>
              <a:rPr lang="de-DE" sz="2000" dirty="0">
                <a:solidFill>
                  <a:schemeClr val="bg1"/>
                </a:solidFill>
              </a:rPr>
              <a:t>Arbeitsschutzgesetz § </a:t>
            </a:r>
            <a:r>
              <a:rPr lang="de-DE" sz="2000" dirty="0" smtClean="0">
                <a:solidFill>
                  <a:schemeClr val="bg1"/>
                </a:solidFill>
              </a:rPr>
              <a:t>3 </a:t>
            </a:r>
            <a:r>
              <a:rPr lang="de-DE" sz="2000" dirty="0">
                <a:solidFill>
                  <a:schemeClr val="bg1"/>
                </a:solidFill>
              </a:rPr>
              <a:t>–</a:t>
            </a:r>
            <a:br>
              <a:rPr lang="de-DE" sz="2000" dirty="0">
                <a:solidFill>
                  <a:schemeClr val="bg1"/>
                </a:solidFill>
              </a:rPr>
            </a:br>
            <a:r>
              <a:rPr lang="de-DE" sz="2000" dirty="0" smtClean="0">
                <a:solidFill>
                  <a:schemeClr val="bg1"/>
                </a:solidFill>
              </a:rPr>
              <a:t>Grundpflichten des Arbeitgebers</a:t>
            </a:r>
            <a:endParaRPr lang="de-DE" sz="2000" dirty="0">
              <a:solidFill>
                <a:schemeClr val="bg1"/>
              </a:solidFill>
            </a:endParaRPr>
          </a:p>
        </p:txBody>
      </p:sp>
      <p:sp>
        <p:nvSpPr>
          <p:cNvPr id="3" name="Foliennummernplatzhalter 2"/>
          <p:cNvSpPr>
            <a:spLocks noGrp="1"/>
          </p:cNvSpPr>
          <p:nvPr>
            <p:ph type="sldNum" sz="quarter" idx="10"/>
          </p:nvPr>
        </p:nvSpPr>
        <p:spPr/>
        <p:txBody>
          <a:bodyPr/>
          <a:lstStyle/>
          <a:p>
            <a:fld id="{37D64997-12B8-4B92-8586-39D430AF88F2}" type="slidenum">
              <a:rPr lang="de-DE" smtClean="0"/>
              <a:pPr/>
              <a:t>7</a:t>
            </a:fld>
            <a:endParaRPr lang="de-DE">
              <a:solidFill>
                <a:schemeClr val="tx1"/>
              </a:solidFill>
            </a:endParaRPr>
          </a:p>
        </p:txBody>
      </p:sp>
      <p:sp>
        <p:nvSpPr>
          <p:cNvPr id="4" name="Fußzeilenplatzhalter 3"/>
          <p:cNvSpPr>
            <a:spLocks noGrp="1"/>
          </p:cNvSpPr>
          <p:nvPr>
            <p:ph type="ftr" sz="quarter" idx="11"/>
          </p:nvPr>
        </p:nvSpPr>
        <p:spPr/>
        <p:txBody>
          <a:bodyPr/>
          <a:lstStyle/>
          <a:p>
            <a:r>
              <a:rPr lang="de-DE" smtClean="0"/>
              <a:t>Manfred Scherbaum, Ressort Arbeitsgestaltung und Gesundheitsschutz</a:t>
            </a:r>
            <a:endParaRPr lang="de-DE" dirty="0"/>
          </a:p>
        </p:txBody>
      </p:sp>
      <p:sp>
        <p:nvSpPr>
          <p:cNvPr id="5" name="Rechteck 4"/>
          <p:cNvSpPr/>
          <p:nvPr/>
        </p:nvSpPr>
        <p:spPr>
          <a:xfrm>
            <a:off x="683568" y="1419992"/>
            <a:ext cx="7704856" cy="4585871"/>
          </a:xfrm>
          <a:prstGeom prst="rect">
            <a:avLst/>
          </a:prstGeom>
        </p:spPr>
        <p:txBody>
          <a:bodyPr wrap="square">
            <a:spAutoFit/>
          </a:bodyPr>
          <a:lstStyle/>
          <a:p>
            <a:pPr marL="309563" indent="-309563" defTabSz="827088">
              <a:buFont typeface="Wingdings" pitchFamily="2" charset="2"/>
              <a:buNone/>
              <a:defRPr/>
            </a:pPr>
            <a:endParaRPr lang="de-DE" sz="2800" b="1" dirty="0">
              <a:latin typeface="Arial" charset="0"/>
              <a:ea typeface="ＭＳ Ｐゴシック" pitchFamily="34" charset="-128"/>
            </a:endParaRPr>
          </a:p>
          <a:p>
            <a:pPr marL="457200" indent="-457200" defTabSz="827088">
              <a:buFont typeface="Arial" pitchFamily="34" charset="0"/>
              <a:buAutoNum type="arabicParenBoth"/>
              <a:defRPr/>
            </a:pPr>
            <a:r>
              <a:rPr lang="de-DE" b="1" dirty="0" smtClean="0">
                <a:latin typeface="Arial" charset="0"/>
                <a:ea typeface="ＭＳ Ｐゴシック" pitchFamily="34" charset="-128"/>
              </a:rPr>
              <a:t>„Der Arbeitgeber ist verpflichtet, die erforderlichen Maßnahmen des Arbeitsschutzes unter Berücksichtigung der Umstände zu treffen, die Sicherheit und Gesundheit der Beschäftigten bei der Arbeit beeinflussen. Er hat die Maßnahmen auf ihre Wirksamkeit zu überprüfen und erforderlichenfalls sich ändernden Gegebenheiten anzupassen. Dabei hat er eine Verbesserung von Sicherheit und Gesundheitsschutz anzustreben.</a:t>
            </a:r>
          </a:p>
          <a:p>
            <a:pPr marL="457200" indent="-457200" defTabSz="827088">
              <a:buFont typeface="Arial" pitchFamily="34" charset="0"/>
              <a:buAutoNum type="arabicParenBoth"/>
              <a:defRPr/>
            </a:pPr>
            <a:r>
              <a:rPr lang="de-DE" b="1" dirty="0" smtClean="0">
                <a:ea typeface="ＭＳ Ｐゴシック" pitchFamily="34" charset="-128"/>
              </a:rPr>
              <a:t>…</a:t>
            </a:r>
            <a:r>
              <a:rPr lang="de-DE" b="1" dirty="0" smtClean="0">
                <a:latin typeface="Arial" charset="0"/>
                <a:ea typeface="ＭＳ Ｐゴシック" pitchFamily="34" charset="-128"/>
              </a:rPr>
              <a:t>“</a:t>
            </a:r>
            <a:endParaRPr lang="de-DE" b="1" dirty="0">
              <a:latin typeface="Arial" charset="0"/>
              <a:ea typeface="ＭＳ Ｐゴシック" pitchFamily="34" charset="-128"/>
            </a:endParaRPr>
          </a:p>
        </p:txBody>
      </p:sp>
    </p:spTree>
    <p:extLst>
      <p:ext uri="{BB962C8B-B14F-4D97-AF65-F5344CB8AC3E}">
        <p14:creationId xmlns:p14="http://schemas.microsoft.com/office/powerpoint/2010/main" val="37984108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3568" y="620688"/>
            <a:ext cx="4032870" cy="540000"/>
          </a:xfrm>
        </p:spPr>
        <p:txBody>
          <a:bodyPr/>
          <a:lstStyle/>
          <a:p>
            <a:r>
              <a:rPr lang="de-DE" sz="2000" dirty="0" smtClean="0">
                <a:solidFill>
                  <a:schemeClr val="bg1"/>
                </a:solidFill>
              </a:rPr>
              <a:t>Arbeitsschutzgesetz § 4 –</a:t>
            </a:r>
            <a:br>
              <a:rPr lang="de-DE" sz="2000" dirty="0" smtClean="0">
                <a:solidFill>
                  <a:schemeClr val="bg1"/>
                </a:solidFill>
              </a:rPr>
            </a:br>
            <a:r>
              <a:rPr lang="de-DE" sz="2000" dirty="0" smtClean="0">
                <a:solidFill>
                  <a:schemeClr val="bg1"/>
                </a:solidFill>
              </a:rPr>
              <a:t>Allgemeine Grundsätze</a:t>
            </a:r>
            <a:endParaRPr lang="de-DE" sz="2000" dirty="0">
              <a:solidFill>
                <a:schemeClr val="bg1"/>
              </a:solidFill>
            </a:endParaRPr>
          </a:p>
        </p:txBody>
      </p:sp>
      <p:sp>
        <p:nvSpPr>
          <p:cNvPr id="3" name="Foliennummernplatzhalter 2"/>
          <p:cNvSpPr>
            <a:spLocks noGrp="1"/>
          </p:cNvSpPr>
          <p:nvPr>
            <p:ph type="sldNum" sz="quarter" idx="10"/>
          </p:nvPr>
        </p:nvSpPr>
        <p:spPr/>
        <p:txBody>
          <a:bodyPr/>
          <a:lstStyle/>
          <a:p>
            <a:fld id="{37D64997-12B8-4B92-8586-39D430AF88F2}" type="slidenum">
              <a:rPr lang="de-DE" smtClean="0"/>
              <a:pPr/>
              <a:t>8</a:t>
            </a:fld>
            <a:endParaRPr lang="de-DE">
              <a:solidFill>
                <a:schemeClr val="tx1"/>
              </a:solidFill>
            </a:endParaRPr>
          </a:p>
        </p:txBody>
      </p:sp>
      <p:sp>
        <p:nvSpPr>
          <p:cNvPr id="4" name="Fußzeilenplatzhalter 3"/>
          <p:cNvSpPr>
            <a:spLocks noGrp="1"/>
          </p:cNvSpPr>
          <p:nvPr>
            <p:ph type="ftr" sz="quarter" idx="11"/>
          </p:nvPr>
        </p:nvSpPr>
        <p:spPr/>
        <p:txBody>
          <a:bodyPr/>
          <a:lstStyle/>
          <a:p>
            <a:r>
              <a:rPr lang="de-DE" smtClean="0"/>
              <a:t>Manfred Scherbaum, Ressort Arbeitsgestaltung und Gesundheitsschutz</a:t>
            </a:r>
            <a:endParaRPr lang="de-DE" dirty="0"/>
          </a:p>
        </p:txBody>
      </p:sp>
      <p:sp>
        <p:nvSpPr>
          <p:cNvPr id="5" name="Rectangle 3"/>
          <p:cNvSpPr>
            <a:spLocks noGrp="1" noChangeArrowheads="1"/>
          </p:cNvSpPr>
          <p:nvPr>
            <p:ph type="body" idx="4294967295"/>
          </p:nvPr>
        </p:nvSpPr>
        <p:spPr>
          <a:xfrm>
            <a:off x="681384" y="1472000"/>
            <a:ext cx="7777163" cy="4824413"/>
          </a:xfrm>
          <a:prstGeom prst="rect">
            <a:avLst/>
          </a:prstGeom>
        </p:spPr>
        <p:txBody>
          <a:bodyPr/>
          <a:lstStyle/>
          <a:p>
            <a:pPr eaLnBrk="1" hangingPunct="1">
              <a:buFont typeface="Times" charset="0"/>
              <a:buBlip>
                <a:blip r:embed="rId2"/>
              </a:buBlip>
              <a:defRPr/>
            </a:pPr>
            <a:r>
              <a:rPr lang="de-DE" sz="2000" dirty="0" smtClean="0"/>
              <a:t>Minimierungsgebot</a:t>
            </a:r>
          </a:p>
          <a:p>
            <a:pPr marL="539750" lvl="1" indent="-273050" eaLnBrk="1" hangingPunct="1">
              <a:buFont typeface="Times" charset="0"/>
              <a:buChar char="►"/>
              <a:defRPr/>
            </a:pPr>
            <a:r>
              <a:rPr lang="de-DE" sz="2000" dirty="0" smtClean="0"/>
              <a:t> Gefahren sind so weit wie möglich zu minimieren.</a:t>
            </a:r>
          </a:p>
          <a:p>
            <a:pPr marL="628650" lvl="1" indent="-361950" eaLnBrk="1" hangingPunct="1">
              <a:lnSpc>
                <a:spcPct val="100000"/>
              </a:lnSpc>
              <a:buFont typeface="Times" charset="0"/>
              <a:buChar char="►"/>
              <a:defRPr/>
            </a:pPr>
            <a:r>
              <a:rPr lang="de-DE" sz="2000" dirty="0" smtClean="0"/>
              <a:t>Diese Möglichkeiten werden bestimmt durch den </a:t>
            </a:r>
            <a:r>
              <a:rPr lang="de-DE" sz="2000" b="1" dirty="0" smtClean="0"/>
              <a:t>jeweils   aktuellen</a:t>
            </a:r>
            <a:r>
              <a:rPr lang="de-DE" sz="2000" dirty="0" smtClean="0"/>
              <a:t> </a:t>
            </a:r>
          </a:p>
          <a:p>
            <a:pPr lvl="2" indent="-263525" eaLnBrk="1" hangingPunct="1">
              <a:lnSpc>
                <a:spcPct val="100000"/>
              </a:lnSpc>
              <a:defRPr/>
            </a:pPr>
            <a:r>
              <a:rPr lang="de-DE" sz="2000" dirty="0" smtClean="0">
                <a:solidFill>
                  <a:schemeClr val="accent2"/>
                </a:solidFill>
              </a:rPr>
              <a:t>Stand der Technik,</a:t>
            </a:r>
          </a:p>
          <a:p>
            <a:pPr lvl="2" indent="-263525" eaLnBrk="1" hangingPunct="1">
              <a:lnSpc>
                <a:spcPct val="100000"/>
              </a:lnSpc>
              <a:defRPr/>
            </a:pPr>
            <a:r>
              <a:rPr lang="de-DE" sz="2000" dirty="0" smtClean="0">
                <a:solidFill>
                  <a:schemeClr val="accent2"/>
                </a:solidFill>
              </a:rPr>
              <a:t>Stand der Arbeitsmedizin und –</a:t>
            </a:r>
            <a:r>
              <a:rPr lang="de-DE" sz="2000" dirty="0" err="1" smtClean="0">
                <a:solidFill>
                  <a:schemeClr val="accent2"/>
                </a:solidFill>
              </a:rPr>
              <a:t>hygiene</a:t>
            </a:r>
            <a:r>
              <a:rPr lang="de-DE" sz="2000" dirty="0" smtClean="0">
                <a:solidFill>
                  <a:schemeClr val="accent2"/>
                </a:solidFill>
              </a:rPr>
              <a:t>,</a:t>
            </a:r>
          </a:p>
          <a:p>
            <a:pPr lvl="2" indent="-263525" eaLnBrk="1" hangingPunct="1">
              <a:lnSpc>
                <a:spcPct val="100000"/>
              </a:lnSpc>
              <a:defRPr/>
            </a:pPr>
            <a:r>
              <a:rPr lang="de-DE" sz="2000" dirty="0" smtClean="0">
                <a:solidFill>
                  <a:schemeClr val="accent2"/>
                </a:solidFill>
              </a:rPr>
              <a:t>Stand der gesicherten arbeitswissenschaftlichen</a:t>
            </a:r>
            <a:br>
              <a:rPr lang="de-DE" sz="2000" dirty="0" smtClean="0">
                <a:solidFill>
                  <a:schemeClr val="accent2"/>
                </a:solidFill>
              </a:rPr>
            </a:br>
            <a:r>
              <a:rPr lang="de-DE" sz="2000" dirty="0" smtClean="0">
                <a:solidFill>
                  <a:schemeClr val="accent2"/>
                </a:solidFill>
              </a:rPr>
              <a:t>Erkenntnisse. </a:t>
            </a:r>
          </a:p>
          <a:p>
            <a:pPr eaLnBrk="1" hangingPunct="1">
              <a:buFont typeface="Times" charset="0"/>
              <a:buBlip>
                <a:blip r:embed="rId2"/>
              </a:buBlip>
              <a:defRPr/>
            </a:pPr>
            <a:r>
              <a:rPr lang="de-DE" sz="2000" dirty="0" smtClean="0"/>
              <a:t>Rangfolge der Schutzmaßnahmen</a:t>
            </a:r>
          </a:p>
          <a:p>
            <a:pPr marL="546100" lvl="1" indent="-279400" eaLnBrk="1" hangingPunct="1">
              <a:lnSpc>
                <a:spcPct val="100000"/>
              </a:lnSpc>
              <a:buFont typeface="Times" charset="0"/>
              <a:buChar char="►"/>
              <a:defRPr/>
            </a:pPr>
            <a:r>
              <a:rPr lang="de-DE" sz="2000" dirty="0" smtClean="0"/>
              <a:t> Gefahren sind an ihrer Quelle zu bekämpfen.</a:t>
            </a:r>
          </a:p>
          <a:p>
            <a:pPr marL="628650" lvl="1" indent="-361950" eaLnBrk="1" hangingPunct="1">
              <a:lnSpc>
                <a:spcPct val="100000"/>
              </a:lnSpc>
              <a:buFont typeface="Times" charset="0"/>
              <a:buChar char="►"/>
              <a:defRPr/>
            </a:pPr>
            <a:r>
              <a:rPr lang="de-DE" sz="2000" dirty="0" smtClean="0"/>
              <a:t>Technische und organisatorische Maßnahmen haben Vorrang.</a:t>
            </a:r>
          </a:p>
          <a:p>
            <a:pPr marL="546100" lvl="1" indent="-279400" eaLnBrk="1" hangingPunct="1">
              <a:lnSpc>
                <a:spcPct val="100000"/>
              </a:lnSpc>
              <a:buFont typeface="Times" charset="0"/>
              <a:buChar char="►"/>
              <a:defRPr/>
            </a:pPr>
            <a:r>
              <a:rPr lang="de-DE" sz="2000" dirty="0" smtClean="0"/>
              <a:t> Individuelle Schutzmaßnahmen sind nachrangig zu anderen.</a:t>
            </a:r>
          </a:p>
          <a:p>
            <a:pPr lvl="1" eaLnBrk="1" hangingPunct="1">
              <a:buFont typeface="Times" charset="0"/>
              <a:buNone/>
              <a:defRPr/>
            </a:pPr>
            <a:endParaRPr lang="de-DE" sz="2000" dirty="0" smtClean="0"/>
          </a:p>
        </p:txBody>
      </p:sp>
    </p:spTree>
    <p:extLst>
      <p:ext uri="{BB962C8B-B14F-4D97-AF65-F5344CB8AC3E}">
        <p14:creationId xmlns:p14="http://schemas.microsoft.com/office/powerpoint/2010/main" val="22402466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3568" y="620688"/>
            <a:ext cx="5256584" cy="540000"/>
          </a:xfrm>
        </p:spPr>
        <p:txBody>
          <a:bodyPr/>
          <a:lstStyle/>
          <a:p>
            <a:r>
              <a:rPr lang="de-DE" sz="2000" dirty="0" smtClean="0">
                <a:solidFill>
                  <a:schemeClr val="bg1"/>
                </a:solidFill>
              </a:rPr>
              <a:t>Arbeitsstättenrecht – Konkretisierungsgrad zwischen 1975 und heute </a:t>
            </a:r>
            <a:endParaRPr lang="de-DE" sz="2000" dirty="0">
              <a:solidFill>
                <a:schemeClr val="bg1"/>
              </a:solidFill>
            </a:endParaRPr>
          </a:p>
        </p:txBody>
      </p:sp>
      <p:sp>
        <p:nvSpPr>
          <p:cNvPr id="3" name="Foliennummernplatzhalter 2"/>
          <p:cNvSpPr>
            <a:spLocks noGrp="1"/>
          </p:cNvSpPr>
          <p:nvPr>
            <p:ph type="sldNum" sz="quarter" idx="10"/>
          </p:nvPr>
        </p:nvSpPr>
        <p:spPr/>
        <p:txBody>
          <a:bodyPr/>
          <a:lstStyle/>
          <a:p>
            <a:fld id="{37D64997-12B8-4B92-8586-39D430AF88F2}" type="slidenum">
              <a:rPr lang="de-DE" smtClean="0"/>
              <a:pPr/>
              <a:t>9</a:t>
            </a:fld>
            <a:endParaRPr lang="de-DE">
              <a:solidFill>
                <a:schemeClr val="tx1"/>
              </a:solidFill>
            </a:endParaRPr>
          </a:p>
        </p:txBody>
      </p:sp>
      <p:sp>
        <p:nvSpPr>
          <p:cNvPr id="4" name="Fußzeilenplatzhalter 3"/>
          <p:cNvSpPr>
            <a:spLocks noGrp="1"/>
          </p:cNvSpPr>
          <p:nvPr>
            <p:ph type="ftr" sz="quarter" idx="11"/>
          </p:nvPr>
        </p:nvSpPr>
        <p:spPr/>
        <p:txBody>
          <a:bodyPr/>
          <a:lstStyle/>
          <a:p>
            <a:r>
              <a:rPr lang="de-DE" smtClean="0"/>
              <a:t>Manfred Scherbaum, Ressort Arbeitsgestaltung und Gesundheitsschutz</a:t>
            </a:r>
            <a:endParaRPr lang="de-DE" dirty="0"/>
          </a:p>
        </p:txBody>
      </p:sp>
      <p:graphicFrame>
        <p:nvGraphicFramePr>
          <p:cNvPr id="5" name="Tabelle 4"/>
          <p:cNvGraphicFramePr>
            <a:graphicFrameLocks noGrp="1"/>
          </p:cNvGraphicFramePr>
          <p:nvPr>
            <p:extLst>
              <p:ext uri="{D42A27DB-BD31-4B8C-83A1-F6EECF244321}">
                <p14:modId xmlns:p14="http://schemas.microsoft.com/office/powerpoint/2010/main" val="3902817549"/>
              </p:ext>
            </p:extLst>
          </p:nvPr>
        </p:nvGraphicFramePr>
        <p:xfrm>
          <a:off x="395536" y="1556792"/>
          <a:ext cx="8280920" cy="4643368"/>
        </p:xfrm>
        <a:graphic>
          <a:graphicData uri="http://schemas.openxmlformats.org/drawingml/2006/table">
            <a:tbl>
              <a:tblPr firstRow="1" bandRow="1"/>
              <a:tblGrid>
                <a:gridCol w="2304256"/>
                <a:gridCol w="1702640"/>
                <a:gridCol w="2137012"/>
                <a:gridCol w="2137012"/>
              </a:tblGrid>
              <a:tr h="950208">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endParaRPr lang="de-DE" sz="1400" dirty="0"/>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BBE0E3"/>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de-DE" sz="1400" dirty="0" smtClean="0">
                          <a:solidFill>
                            <a:srgbClr val="FF0000"/>
                          </a:solidFill>
                        </a:rPr>
                        <a:t>Arbeitsstätten-verordnung</a:t>
                      </a:r>
                      <a:r>
                        <a:rPr lang="de-DE" sz="1400" baseline="0" dirty="0" smtClean="0">
                          <a:solidFill>
                            <a:srgbClr val="FF0000"/>
                          </a:solidFill>
                        </a:rPr>
                        <a:t> </a:t>
                      </a:r>
                      <a:r>
                        <a:rPr lang="de-DE" sz="1400" dirty="0" smtClean="0">
                          <a:solidFill>
                            <a:srgbClr val="FF0000"/>
                          </a:solidFill>
                        </a:rPr>
                        <a:t>1975</a:t>
                      </a:r>
                      <a:endParaRPr lang="de-DE" sz="1400" dirty="0">
                        <a:solidFill>
                          <a:srgbClr val="FF0000"/>
                        </a:solidFill>
                      </a:endParaRP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BBE0E3"/>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de-DE" sz="1400" dirty="0" smtClean="0">
                          <a:solidFill>
                            <a:srgbClr val="FF0000"/>
                          </a:solidFill>
                        </a:rPr>
                        <a:t>Arbeitsstätten-verordnung 2004</a:t>
                      </a:r>
                      <a:endParaRPr lang="de-DE" sz="1400" dirty="0">
                        <a:solidFill>
                          <a:srgbClr val="FF0000"/>
                        </a:solidFill>
                      </a:endParaRP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BBE0E3"/>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de-DE" sz="1400" dirty="0" smtClean="0">
                          <a:solidFill>
                            <a:srgbClr val="FF0000"/>
                          </a:solidFill>
                        </a:rPr>
                        <a:t>Konkretisierung durch Technische</a:t>
                      </a:r>
                      <a:r>
                        <a:rPr lang="de-DE" sz="1400" baseline="0" dirty="0" smtClean="0">
                          <a:solidFill>
                            <a:srgbClr val="FF0000"/>
                          </a:solidFill>
                        </a:rPr>
                        <a:t> Regel</a:t>
                      </a:r>
                      <a:endParaRPr lang="de-DE" sz="1400" dirty="0">
                        <a:solidFill>
                          <a:srgbClr val="FF0000"/>
                        </a:solidFill>
                      </a:endParaRP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BBE0E3"/>
                    </a:solidFill>
                  </a:tcPr>
                </a:tc>
              </a:tr>
              <a:tr h="37084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de-DE" sz="1400" dirty="0" smtClean="0"/>
                        <a:t>Sichtverbindung nach draußen</a:t>
                      </a:r>
                      <a:endParaRPr lang="de-DE" sz="1400" dirty="0"/>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de-DE" sz="1400" dirty="0" smtClean="0">
                          <a:latin typeface="Zapf Dingbats"/>
                          <a:ea typeface="Zapf Dingbats"/>
                          <a:cs typeface="Zapf Dingbats"/>
                          <a:sym typeface="Zapf Dingbats"/>
                        </a:rPr>
                        <a:t>✔</a:t>
                      </a:r>
                      <a:endParaRPr lang="de-DE" sz="1400" dirty="0"/>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de-DE" sz="1400" dirty="0" smtClean="0"/>
                        <a:t>− („ausreichend Tageslicht“)</a:t>
                      </a:r>
                      <a:endParaRPr lang="de-DE" sz="1400" dirty="0"/>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de-DE" sz="1400" b="1" dirty="0" smtClean="0">
                          <a:solidFill>
                            <a:srgbClr val="C00000"/>
                          </a:solidFill>
                        </a:rPr>
                        <a:t>(im Entwurf der ArbStättV enthalten)</a:t>
                      </a:r>
                      <a:endParaRPr lang="de-DE" sz="1400" b="1" dirty="0">
                        <a:solidFill>
                          <a:srgbClr val="C00000"/>
                        </a:solidFill>
                      </a:endParaRP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40000"/>
                      </a:srgbClr>
                    </a:solidFill>
                  </a:tcPr>
                </a:tc>
              </a:tr>
              <a:tr h="37084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de-DE" sz="1400" dirty="0" smtClean="0"/>
                        <a:t>Mindest-Raumtemperatur</a:t>
                      </a:r>
                      <a:endParaRPr lang="de-DE" sz="1400" dirty="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de-DE" sz="1400" dirty="0" smtClean="0">
                          <a:latin typeface="Zapf Dingbats"/>
                          <a:ea typeface="Zapf Dingbats"/>
                          <a:cs typeface="Zapf Dingbats"/>
                          <a:sym typeface="Zapf Dingbats"/>
                        </a:rPr>
                        <a:t>✔</a:t>
                      </a:r>
                      <a:endParaRPr lang="de-DE" sz="1400" dirty="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de-DE" sz="1400" dirty="0" smtClean="0"/>
                        <a:t>− („gesundheitlich zuträglich“)</a:t>
                      </a:r>
                      <a:endParaRPr lang="de-DE" sz="1400" dirty="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de-DE" sz="1400" dirty="0" smtClean="0"/>
                        <a:t>ASR A3.5</a:t>
                      </a:r>
                      <a:endParaRPr lang="de-DE" sz="1400" dirty="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20000"/>
                      </a:srgbClr>
                    </a:solidFill>
                  </a:tcPr>
                </a:tc>
              </a:tr>
              <a:tr h="37084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de-DE" sz="1400" dirty="0" smtClean="0"/>
                        <a:t>Lärm-Höchstwerte (Beurteilungspegel)</a:t>
                      </a:r>
                      <a:endParaRPr lang="de-DE" sz="1400" dirty="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de-DE" sz="1400" dirty="0" smtClean="0">
                          <a:latin typeface="Zapf Dingbats"/>
                          <a:ea typeface="Zapf Dingbats"/>
                          <a:cs typeface="Zapf Dingbats"/>
                          <a:sym typeface="Zapf Dingbats"/>
                        </a:rPr>
                        <a:t>✔</a:t>
                      </a:r>
                      <a:endParaRPr lang="de-DE" sz="1400" dirty="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de-DE" sz="1400" dirty="0" smtClean="0"/>
                        <a:t>− („keine Beeinträchtigung der Gesundheit“)</a:t>
                      </a:r>
                      <a:endParaRPr lang="de-DE" sz="1400" dirty="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endParaRPr lang="de-DE" sz="1400" dirty="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40000"/>
                      </a:srgbClr>
                    </a:solidFill>
                  </a:tcPr>
                </a:tc>
              </a:tr>
              <a:tr h="37084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de-DE" sz="1400" dirty="0" smtClean="0"/>
                        <a:t>Mindest-Grundfläche für Arbeitsräume</a:t>
                      </a:r>
                      <a:endParaRPr lang="de-DE" sz="1400" dirty="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de-DE" sz="1400" dirty="0" smtClean="0">
                          <a:latin typeface="Zapf Dingbats"/>
                          <a:ea typeface="Zapf Dingbats"/>
                          <a:cs typeface="Zapf Dingbats"/>
                          <a:sym typeface="Zapf Dingbats"/>
                        </a:rPr>
                        <a:t>✔</a:t>
                      </a:r>
                      <a:endParaRPr lang="de-DE" sz="1400" dirty="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de-DE" sz="1400" dirty="0" smtClean="0"/>
                        <a:t>− („ausreichend“)</a:t>
                      </a:r>
                      <a:endParaRPr lang="de-DE" sz="1400" dirty="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de-DE" sz="1400" dirty="0" smtClean="0"/>
                        <a:t>ASR A1.2</a:t>
                      </a:r>
                      <a:endParaRPr lang="de-DE" sz="1400" dirty="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20000"/>
                      </a:srgbClr>
                    </a:solidFill>
                  </a:tcPr>
                </a:tc>
              </a:tr>
              <a:tr h="37084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de-DE" sz="1400" dirty="0" smtClean="0"/>
                        <a:t>Mindest-Höhe von Arbeitsräumen</a:t>
                      </a:r>
                      <a:endParaRPr lang="de-DE" sz="1400" dirty="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de-DE" sz="1400" dirty="0" smtClean="0">
                          <a:latin typeface="Zapf Dingbats"/>
                          <a:ea typeface="Zapf Dingbats"/>
                          <a:cs typeface="Zapf Dingbats"/>
                          <a:sym typeface="Zapf Dingbats"/>
                        </a:rPr>
                        <a:t>✔</a:t>
                      </a:r>
                      <a:endParaRPr lang="de-DE" sz="1400" dirty="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de-DE" sz="1400" dirty="0" smtClean="0"/>
                        <a:t>− („ausreichend“)</a:t>
                      </a:r>
                      <a:endParaRPr lang="de-DE" sz="1400" dirty="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de-DE" sz="1400" dirty="0" smtClean="0"/>
                        <a:t>ASR A1.2</a:t>
                      </a:r>
                      <a:endParaRPr lang="de-DE" sz="1400" dirty="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40000"/>
                      </a:srgbClr>
                    </a:solidFill>
                  </a:tcPr>
                </a:tc>
              </a:tr>
              <a:tr h="37084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de-DE" sz="1400" dirty="0" smtClean="0"/>
                        <a:t>Mindest-Lufträume</a:t>
                      </a:r>
                      <a:endParaRPr lang="de-DE" sz="1400" dirty="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de-DE" sz="1400" dirty="0" smtClean="0">
                          <a:latin typeface="Zapf Dingbats"/>
                          <a:ea typeface="Zapf Dingbats"/>
                          <a:cs typeface="Zapf Dingbats"/>
                          <a:sym typeface="Zapf Dingbats"/>
                        </a:rPr>
                        <a:t>✔</a:t>
                      </a:r>
                      <a:endParaRPr lang="de-DE" sz="1400" dirty="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de-DE" sz="1400" dirty="0" smtClean="0"/>
                        <a:t>− („ausreichend“)</a:t>
                      </a:r>
                      <a:endParaRPr lang="de-DE" sz="1400" dirty="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de-DE" sz="1400" dirty="0" smtClean="0"/>
                        <a:t>ASR A1.2</a:t>
                      </a:r>
                      <a:endParaRPr lang="de-DE" sz="1400" dirty="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20000"/>
                      </a:srgbClr>
                    </a:solidFill>
                  </a:tcPr>
                </a:tc>
              </a:tr>
              <a:tr h="37084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de-DE" sz="1400" dirty="0" smtClean="0"/>
                        <a:t>Größe der Bewegungs-</a:t>
                      </a:r>
                      <a:br>
                        <a:rPr lang="de-DE" sz="1400" dirty="0" smtClean="0"/>
                      </a:br>
                      <a:r>
                        <a:rPr lang="de-DE" sz="1400" dirty="0" err="1" smtClean="0"/>
                        <a:t>flächen</a:t>
                      </a:r>
                      <a:r>
                        <a:rPr lang="de-DE" sz="1400" dirty="0" smtClean="0"/>
                        <a:t> am Arbeitsplatz</a:t>
                      </a:r>
                      <a:endParaRPr lang="de-DE" sz="1400" dirty="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de-DE" sz="1400" dirty="0" smtClean="0">
                          <a:latin typeface="Zapf Dingbats"/>
                          <a:ea typeface="Zapf Dingbats"/>
                          <a:cs typeface="Zapf Dingbats"/>
                          <a:sym typeface="Zapf Dingbats"/>
                        </a:rPr>
                        <a:t>✔</a:t>
                      </a:r>
                      <a:endParaRPr lang="de-DE" sz="1400" dirty="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de-DE" sz="1400" dirty="0" smtClean="0"/>
                        <a:t>− („ungehinderte Bewegung möglich“)</a:t>
                      </a:r>
                      <a:endParaRPr lang="de-DE" sz="1400" dirty="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de-DE" sz="1400" dirty="0" smtClean="0"/>
                        <a:t>ASR A1.2</a:t>
                      </a:r>
                      <a:endParaRPr lang="de-DE" sz="1400" dirty="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40000"/>
                      </a:srgbClr>
                    </a:solidFill>
                  </a:tcPr>
                </a:tc>
              </a:tr>
            </a:tbl>
          </a:graphicData>
        </a:graphic>
      </p:graphicFrame>
    </p:spTree>
    <p:extLst>
      <p:ext uri="{BB962C8B-B14F-4D97-AF65-F5344CB8AC3E}">
        <p14:creationId xmlns:p14="http://schemas.microsoft.com/office/powerpoint/2010/main" val="16715408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3568" y="620688"/>
            <a:ext cx="4968552" cy="540000"/>
          </a:xfrm>
        </p:spPr>
        <p:txBody>
          <a:bodyPr/>
          <a:lstStyle/>
          <a:p>
            <a:r>
              <a:rPr lang="de-DE" sz="2000" dirty="0" smtClean="0">
                <a:solidFill>
                  <a:schemeClr val="bg1"/>
                </a:solidFill>
              </a:rPr>
              <a:t>ArbStättV 2004 – Themenkomplex Fläche und Raum (I)</a:t>
            </a:r>
            <a:endParaRPr lang="de-DE" sz="2000" dirty="0">
              <a:solidFill>
                <a:schemeClr val="bg1"/>
              </a:solidFill>
            </a:endParaRPr>
          </a:p>
        </p:txBody>
      </p:sp>
      <p:sp>
        <p:nvSpPr>
          <p:cNvPr id="3" name="Foliennummernplatzhalter 2"/>
          <p:cNvSpPr>
            <a:spLocks noGrp="1"/>
          </p:cNvSpPr>
          <p:nvPr>
            <p:ph type="sldNum" sz="quarter" idx="10"/>
          </p:nvPr>
        </p:nvSpPr>
        <p:spPr/>
        <p:txBody>
          <a:bodyPr/>
          <a:lstStyle/>
          <a:p>
            <a:fld id="{37D64997-12B8-4B92-8586-39D430AF88F2}" type="slidenum">
              <a:rPr lang="de-DE" smtClean="0"/>
              <a:pPr/>
              <a:t>10</a:t>
            </a:fld>
            <a:endParaRPr lang="de-DE">
              <a:solidFill>
                <a:schemeClr val="tx1"/>
              </a:solidFill>
            </a:endParaRPr>
          </a:p>
        </p:txBody>
      </p:sp>
      <p:sp>
        <p:nvSpPr>
          <p:cNvPr id="4" name="Fußzeilenplatzhalter 3"/>
          <p:cNvSpPr>
            <a:spLocks noGrp="1"/>
          </p:cNvSpPr>
          <p:nvPr>
            <p:ph type="ftr" sz="quarter" idx="11"/>
          </p:nvPr>
        </p:nvSpPr>
        <p:spPr/>
        <p:txBody>
          <a:bodyPr/>
          <a:lstStyle/>
          <a:p>
            <a:r>
              <a:rPr lang="de-DE" smtClean="0"/>
              <a:t>Manfred Scherbaum, Ressort Arbeitsgestaltung und Gesundheitsschutz</a:t>
            </a:r>
            <a:endParaRPr lang="de-DE" dirty="0"/>
          </a:p>
        </p:txBody>
      </p:sp>
      <p:sp>
        <p:nvSpPr>
          <p:cNvPr id="5" name="Rechteck 4"/>
          <p:cNvSpPr/>
          <p:nvPr/>
        </p:nvSpPr>
        <p:spPr>
          <a:xfrm>
            <a:off x="683568" y="1419992"/>
            <a:ext cx="7704856" cy="4955203"/>
          </a:xfrm>
          <a:prstGeom prst="rect">
            <a:avLst/>
          </a:prstGeom>
        </p:spPr>
        <p:txBody>
          <a:bodyPr wrap="square">
            <a:spAutoFit/>
          </a:bodyPr>
          <a:lstStyle/>
          <a:p>
            <a:pPr marL="309563" indent="-309563" defTabSz="827088">
              <a:buFont typeface="Wingdings" pitchFamily="2" charset="2"/>
              <a:buNone/>
              <a:defRPr/>
            </a:pPr>
            <a:endParaRPr lang="de-DE" sz="2800" b="1" dirty="0">
              <a:latin typeface="Arial" charset="0"/>
              <a:ea typeface="ＭＳ Ｐゴシック" pitchFamily="34" charset="-128"/>
            </a:endParaRPr>
          </a:p>
          <a:p>
            <a:pPr defTabSz="827088">
              <a:buNone/>
              <a:defRPr/>
            </a:pPr>
            <a:r>
              <a:rPr lang="de-DE" b="1" dirty="0" smtClean="0">
                <a:latin typeface="Arial" charset="0"/>
                <a:ea typeface="ＭＳ Ｐゴシック" pitchFamily="34" charset="-128"/>
              </a:rPr>
              <a:t>„Der Arbeitgeber hat solche Arbeitsräume bereitzustellen, die eine ausreichende Grundfläche und Höhe sowie einen ausreichenden Luftraum aufweisen.“ (§ 6 Abs. 1)</a:t>
            </a:r>
          </a:p>
          <a:p>
            <a:pPr defTabSz="827088">
              <a:buNone/>
              <a:defRPr/>
            </a:pPr>
            <a:endParaRPr lang="de-DE" b="1" dirty="0">
              <a:ea typeface="ＭＳ Ｐゴシック" pitchFamily="34" charset="-128"/>
            </a:endParaRPr>
          </a:p>
          <a:p>
            <a:pPr defTabSz="827088">
              <a:buNone/>
              <a:defRPr/>
            </a:pPr>
            <a:r>
              <a:rPr lang="de-DE" b="1" dirty="0" smtClean="0">
                <a:latin typeface="Arial" charset="0"/>
                <a:ea typeface="ＭＳ Ｐゴシック" pitchFamily="34" charset="-128"/>
              </a:rPr>
              <a:t>„Arbeitsräume müssen eine ausreichende Grundfläche und eine, in Abhängigkeit von der Größe der Grundfläche der Räume, ausreichende lichte Höhe aufweisen, so dass die Beschäftigten ohne Beeinträchtigung ihrer </a:t>
            </a:r>
            <a:r>
              <a:rPr lang="de-DE" b="1" dirty="0">
                <a:ea typeface="ＭＳ Ｐゴシック" pitchFamily="34" charset="-128"/>
              </a:rPr>
              <a:t>S</a:t>
            </a:r>
            <a:r>
              <a:rPr lang="de-DE" b="1" dirty="0" smtClean="0">
                <a:latin typeface="Arial" charset="0"/>
                <a:ea typeface="ＭＳ Ｐゴシック" pitchFamily="34" charset="-128"/>
              </a:rPr>
              <a:t>icherheit, ihrer Gesundheit oder ihres Wohlbefindens ihre Arbeit verrichten können.“ (Anhang Nr. 1.2 Abs. 1)</a:t>
            </a:r>
            <a:endParaRPr lang="de-DE" b="1" dirty="0">
              <a:latin typeface="Arial" charset="0"/>
              <a:ea typeface="ＭＳ Ｐゴシック" pitchFamily="34" charset="-128"/>
            </a:endParaRPr>
          </a:p>
        </p:txBody>
      </p:sp>
    </p:spTree>
    <p:extLst>
      <p:ext uri="{BB962C8B-B14F-4D97-AF65-F5344CB8AC3E}">
        <p14:creationId xmlns:p14="http://schemas.microsoft.com/office/powerpoint/2010/main" val="30722264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3568" y="620688"/>
            <a:ext cx="4968552" cy="540000"/>
          </a:xfrm>
        </p:spPr>
        <p:txBody>
          <a:bodyPr/>
          <a:lstStyle/>
          <a:p>
            <a:r>
              <a:rPr lang="de-DE" sz="2000" dirty="0" smtClean="0">
                <a:solidFill>
                  <a:schemeClr val="bg1"/>
                </a:solidFill>
              </a:rPr>
              <a:t>ArbStättV 2004– Themenkomplex Fläche und Raum (II)</a:t>
            </a:r>
            <a:endParaRPr lang="de-DE" sz="2000" dirty="0">
              <a:solidFill>
                <a:schemeClr val="bg1"/>
              </a:solidFill>
            </a:endParaRPr>
          </a:p>
        </p:txBody>
      </p:sp>
      <p:sp>
        <p:nvSpPr>
          <p:cNvPr id="3" name="Foliennummernplatzhalter 2"/>
          <p:cNvSpPr>
            <a:spLocks noGrp="1"/>
          </p:cNvSpPr>
          <p:nvPr>
            <p:ph type="sldNum" sz="quarter" idx="10"/>
          </p:nvPr>
        </p:nvSpPr>
        <p:spPr/>
        <p:txBody>
          <a:bodyPr/>
          <a:lstStyle/>
          <a:p>
            <a:fld id="{37D64997-12B8-4B92-8586-39D430AF88F2}" type="slidenum">
              <a:rPr lang="de-DE" smtClean="0"/>
              <a:pPr/>
              <a:t>11</a:t>
            </a:fld>
            <a:endParaRPr lang="de-DE">
              <a:solidFill>
                <a:schemeClr val="tx1"/>
              </a:solidFill>
            </a:endParaRPr>
          </a:p>
        </p:txBody>
      </p:sp>
      <p:sp>
        <p:nvSpPr>
          <p:cNvPr id="4" name="Fußzeilenplatzhalter 3"/>
          <p:cNvSpPr>
            <a:spLocks noGrp="1"/>
          </p:cNvSpPr>
          <p:nvPr>
            <p:ph type="ftr" sz="quarter" idx="11"/>
          </p:nvPr>
        </p:nvSpPr>
        <p:spPr/>
        <p:txBody>
          <a:bodyPr/>
          <a:lstStyle/>
          <a:p>
            <a:r>
              <a:rPr lang="de-DE" smtClean="0"/>
              <a:t>Manfred Scherbaum, Ressort Arbeitsgestaltung und Gesundheitsschutz</a:t>
            </a:r>
            <a:endParaRPr lang="de-DE" dirty="0"/>
          </a:p>
        </p:txBody>
      </p:sp>
      <p:sp>
        <p:nvSpPr>
          <p:cNvPr id="5" name="Rechteck 4"/>
          <p:cNvSpPr/>
          <p:nvPr/>
        </p:nvSpPr>
        <p:spPr>
          <a:xfrm>
            <a:off x="683568" y="1772816"/>
            <a:ext cx="7704856" cy="4401205"/>
          </a:xfrm>
          <a:prstGeom prst="rect">
            <a:avLst/>
          </a:prstGeom>
        </p:spPr>
        <p:txBody>
          <a:bodyPr wrap="square">
            <a:spAutoFit/>
          </a:bodyPr>
          <a:lstStyle/>
          <a:p>
            <a:pPr defTabSz="827088">
              <a:buNone/>
              <a:defRPr/>
            </a:pPr>
            <a:r>
              <a:rPr lang="de-DE" sz="2000" b="1" dirty="0" smtClean="0">
                <a:ea typeface="ＭＳ Ｐゴシック" pitchFamily="34" charset="-128"/>
              </a:rPr>
              <a:t>„Die Größe des notwendigen Luftraumes ist in Abhängigkeit von der Art der körperlichen Beanspruchung und der Anzahl der Beschäftigten sowie der sonstigen anwesenden Personen zu bemessen.“ (Anhang </a:t>
            </a:r>
            <a:r>
              <a:rPr lang="de-DE" sz="2000" b="1" dirty="0">
                <a:ea typeface="ＭＳ Ｐゴシック" pitchFamily="34" charset="-128"/>
              </a:rPr>
              <a:t>Nr. 1.2 Abs. </a:t>
            </a:r>
            <a:r>
              <a:rPr lang="de-DE" sz="2000" b="1" dirty="0" smtClean="0">
                <a:ea typeface="ＭＳ Ｐゴシック" pitchFamily="34" charset="-128"/>
              </a:rPr>
              <a:t>3)</a:t>
            </a:r>
          </a:p>
          <a:p>
            <a:pPr defTabSz="827088">
              <a:buNone/>
              <a:defRPr/>
            </a:pPr>
            <a:endParaRPr lang="de-DE" sz="2000" b="1" dirty="0">
              <a:ea typeface="ＭＳ Ｐゴシック" pitchFamily="34" charset="-128"/>
            </a:endParaRPr>
          </a:p>
          <a:p>
            <a:pPr defTabSz="827088">
              <a:buNone/>
              <a:defRPr/>
            </a:pPr>
            <a:r>
              <a:rPr lang="de-DE" sz="2000" b="1" dirty="0" smtClean="0">
                <a:ea typeface="ＭＳ Ｐゴシック" pitchFamily="34" charset="-128"/>
              </a:rPr>
              <a:t>„Die freie unverstellte Fläche am Arbeitsplatz muss so bemessen sein, dass sich die Beschäftigten bei ihrer Tätigkeit ungehindert bewegen können.“ (Anhang Nr. 3.1 Abs. 1)</a:t>
            </a:r>
          </a:p>
          <a:p>
            <a:pPr defTabSz="827088">
              <a:buNone/>
              <a:defRPr/>
            </a:pPr>
            <a:endParaRPr lang="de-DE" sz="2000" b="1" dirty="0">
              <a:ea typeface="ＭＳ Ｐゴシック" pitchFamily="34" charset="-128"/>
            </a:endParaRPr>
          </a:p>
          <a:p>
            <a:pPr defTabSz="827088">
              <a:buNone/>
              <a:defRPr/>
            </a:pPr>
            <a:r>
              <a:rPr lang="de-DE" sz="2000" b="1" dirty="0" smtClean="0">
                <a:ea typeface="ＭＳ Ｐゴシック" pitchFamily="34" charset="-128"/>
              </a:rPr>
              <a:t>„Ist dies nicht möglich, muss den Beschäftigten in der Nähe des Arbeitsplatzes eine andere ausreichend große Bewegungsfläche zur Verfügung stehen.“</a:t>
            </a:r>
            <a:br>
              <a:rPr lang="de-DE" sz="2000" b="1" dirty="0" smtClean="0">
                <a:ea typeface="ＭＳ Ｐゴシック" pitchFamily="34" charset="-128"/>
              </a:rPr>
            </a:br>
            <a:r>
              <a:rPr lang="de-DE" sz="2000" b="1" dirty="0" smtClean="0">
                <a:ea typeface="ＭＳ Ｐゴシック" pitchFamily="34" charset="-128"/>
              </a:rPr>
              <a:t>(</a:t>
            </a:r>
            <a:r>
              <a:rPr lang="de-DE" sz="2000" b="1" dirty="0">
                <a:ea typeface="ＭＳ Ｐゴシック" pitchFamily="34" charset="-128"/>
              </a:rPr>
              <a:t>Anhang Nr. 3.1 Abs. </a:t>
            </a:r>
            <a:r>
              <a:rPr lang="de-DE" sz="2000" b="1" dirty="0" smtClean="0">
                <a:ea typeface="ＭＳ Ｐゴシック" pitchFamily="34" charset="-128"/>
              </a:rPr>
              <a:t>2)</a:t>
            </a:r>
            <a:endParaRPr lang="de-DE" sz="2000" b="1" dirty="0">
              <a:ea typeface="ＭＳ Ｐゴシック" pitchFamily="34" charset="-128"/>
            </a:endParaRPr>
          </a:p>
          <a:p>
            <a:pPr defTabSz="827088">
              <a:buNone/>
              <a:defRPr/>
            </a:pPr>
            <a:endParaRPr lang="de-DE" sz="2000" b="1" dirty="0">
              <a:ea typeface="ＭＳ Ｐゴシック" pitchFamily="34" charset="-128"/>
            </a:endParaRPr>
          </a:p>
        </p:txBody>
      </p:sp>
    </p:spTree>
    <p:extLst>
      <p:ext uri="{BB962C8B-B14F-4D97-AF65-F5344CB8AC3E}">
        <p14:creationId xmlns:p14="http://schemas.microsoft.com/office/powerpoint/2010/main" val="12771735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3568" y="620688"/>
            <a:ext cx="4968552" cy="540000"/>
          </a:xfrm>
        </p:spPr>
        <p:txBody>
          <a:bodyPr/>
          <a:lstStyle/>
          <a:p>
            <a:r>
              <a:rPr lang="de-DE" sz="2000" dirty="0" smtClean="0">
                <a:solidFill>
                  <a:schemeClr val="bg1"/>
                </a:solidFill>
              </a:rPr>
              <a:t>Technische Regeln und</a:t>
            </a:r>
            <a:br>
              <a:rPr lang="de-DE" sz="2000" dirty="0" smtClean="0">
                <a:solidFill>
                  <a:schemeClr val="bg1"/>
                </a:solidFill>
              </a:rPr>
            </a:br>
            <a:r>
              <a:rPr lang="de-DE" sz="2000" i="1" dirty="0" smtClean="0">
                <a:solidFill>
                  <a:schemeClr val="bg1"/>
                </a:solidFill>
              </a:rPr>
              <a:t>Vermutungswirkung</a:t>
            </a:r>
            <a:endParaRPr lang="de-DE" sz="2000" dirty="0">
              <a:solidFill>
                <a:schemeClr val="bg1"/>
              </a:solidFill>
            </a:endParaRPr>
          </a:p>
        </p:txBody>
      </p:sp>
      <p:sp>
        <p:nvSpPr>
          <p:cNvPr id="3" name="Foliennummernplatzhalter 2"/>
          <p:cNvSpPr>
            <a:spLocks noGrp="1"/>
          </p:cNvSpPr>
          <p:nvPr>
            <p:ph type="sldNum" sz="quarter" idx="10"/>
          </p:nvPr>
        </p:nvSpPr>
        <p:spPr/>
        <p:txBody>
          <a:bodyPr/>
          <a:lstStyle/>
          <a:p>
            <a:fld id="{37D64997-12B8-4B92-8586-39D430AF88F2}" type="slidenum">
              <a:rPr lang="de-DE" smtClean="0"/>
              <a:pPr/>
              <a:t>12</a:t>
            </a:fld>
            <a:endParaRPr lang="de-DE">
              <a:solidFill>
                <a:schemeClr val="tx1"/>
              </a:solidFill>
            </a:endParaRPr>
          </a:p>
        </p:txBody>
      </p:sp>
      <p:sp>
        <p:nvSpPr>
          <p:cNvPr id="4" name="Fußzeilenplatzhalter 3"/>
          <p:cNvSpPr>
            <a:spLocks noGrp="1"/>
          </p:cNvSpPr>
          <p:nvPr>
            <p:ph type="ftr" sz="quarter" idx="11"/>
          </p:nvPr>
        </p:nvSpPr>
        <p:spPr/>
        <p:txBody>
          <a:bodyPr/>
          <a:lstStyle/>
          <a:p>
            <a:r>
              <a:rPr lang="de-DE" smtClean="0"/>
              <a:t>Manfred Scherbaum, Ressort Arbeitsgestaltung und Gesundheitsschutz</a:t>
            </a:r>
            <a:endParaRPr lang="de-DE" dirty="0"/>
          </a:p>
        </p:txBody>
      </p:sp>
      <p:sp>
        <p:nvSpPr>
          <p:cNvPr id="5" name="Rechteck 4"/>
          <p:cNvSpPr/>
          <p:nvPr/>
        </p:nvSpPr>
        <p:spPr>
          <a:xfrm>
            <a:off x="683568" y="1700808"/>
            <a:ext cx="7704856" cy="4524315"/>
          </a:xfrm>
          <a:prstGeom prst="rect">
            <a:avLst/>
          </a:prstGeom>
        </p:spPr>
        <p:txBody>
          <a:bodyPr wrap="square">
            <a:spAutoFit/>
          </a:bodyPr>
          <a:lstStyle/>
          <a:p>
            <a:pPr>
              <a:buNone/>
            </a:pPr>
            <a:r>
              <a:rPr lang="de-DE" altLang="de-DE" b="1" dirty="0"/>
              <a:t>„Diese ASR </a:t>
            </a:r>
            <a:r>
              <a:rPr lang="de-DE" altLang="de-DE" b="1" dirty="0" smtClean="0"/>
              <a:t>A1.2 </a:t>
            </a:r>
            <a:r>
              <a:rPr lang="de-DE" altLang="de-DE" b="1" dirty="0"/>
              <a:t>konkretisiert im Rahmen ihres Anwendungsbereichs Anforderungen der Verordnung über Arbeitsstätten. Bei Einhaltung der Technischen Regeln kann der Arbeitgeber insoweit davon ausgehen, dass die entsprechenden Anforderungen der Verordnung erfüllt sind. Wählt der Arbeitgeber eine andere Lösung, muss er damit mindestens die gleiche Sicherheit und den gleichen Gesundheitsschutz für die Beschäftigten erreichen.“ (aus dem </a:t>
            </a:r>
            <a:r>
              <a:rPr lang="de-DE" altLang="de-DE" b="1" dirty="0" smtClean="0"/>
              <a:t>Vorspanntext der ASR A1.2 –</a:t>
            </a:r>
          </a:p>
          <a:p>
            <a:pPr>
              <a:buNone/>
            </a:pPr>
            <a:r>
              <a:rPr lang="de-DE" altLang="de-DE" b="1" dirty="0"/>
              <a:t>i</a:t>
            </a:r>
            <a:r>
              <a:rPr lang="de-DE" altLang="de-DE" b="1" dirty="0" smtClean="0"/>
              <a:t>n entsprechend angepasster Form jeder einzelnen ASR vorangestellt)</a:t>
            </a:r>
            <a:endParaRPr lang="de-DE" altLang="de-DE" b="1" dirty="0"/>
          </a:p>
        </p:txBody>
      </p:sp>
    </p:spTree>
    <p:extLst>
      <p:ext uri="{BB962C8B-B14F-4D97-AF65-F5344CB8AC3E}">
        <p14:creationId xmlns:p14="http://schemas.microsoft.com/office/powerpoint/2010/main" val="33726721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0"/>
          </p:nvPr>
        </p:nvSpPr>
        <p:spPr/>
        <p:txBody>
          <a:bodyPr/>
          <a:lstStyle/>
          <a:p>
            <a:fld id="{37D64997-12B8-4B92-8586-39D430AF88F2}" type="slidenum">
              <a:rPr lang="de-DE" smtClean="0"/>
              <a:pPr/>
              <a:t>13</a:t>
            </a:fld>
            <a:endParaRPr lang="de-DE">
              <a:solidFill>
                <a:schemeClr val="tx1"/>
              </a:solidFill>
            </a:endParaRPr>
          </a:p>
        </p:txBody>
      </p:sp>
      <p:sp>
        <p:nvSpPr>
          <p:cNvPr id="4" name="Fußzeilenplatzhalter 3"/>
          <p:cNvSpPr>
            <a:spLocks noGrp="1"/>
          </p:cNvSpPr>
          <p:nvPr>
            <p:ph type="ftr" sz="quarter" idx="11"/>
          </p:nvPr>
        </p:nvSpPr>
        <p:spPr/>
        <p:txBody>
          <a:bodyPr/>
          <a:lstStyle/>
          <a:p>
            <a:r>
              <a:rPr lang="de-DE" smtClean="0"/>
              <a:t>Manfred Scherbaum, Ressort Arbeitsgestaltung und Gesundheitsschutz</a:t>
            </a:r>
            <a:endParaRPr lang="de-DE"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8166" y="1352761"/>
            <a:ext cx="5943600" cy="4994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2"/>
          <p:cNvSpPr txBox="1">
            <a:spLocks noChangeArrowheads="1"/>
          </p:cNvSpPr>
          <p:nvPr/>
        </p:nvSpPr>
        <p:spPr bwMode="auto">
          <a:xfrm>
            <a:off x="611560" y="443335"/>
            <a:ext cx="5184775"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noAutofit/>
          </a:bodyPr>
          <a:lstStyle>
            <a:lvl1pPr algn="l" rtl="0" eaLnBrk="1" fontAlgn="base" hangingPunct="1">
              <a:lnSpc>
                <a:spcPts val="2600"/>
              </a:lnSpc>
              <a:spcBef>
                <a:spcPct val="0"/>
              </a:spcBef>
              <a:spcAft>
                <a:spcPct val="0"/>
              </a:spcAft>
              <a:defRPr sz="2400" b="1">
                <a:solidFill>
                  <a:srgbClr val="FF0000"/>
                </a:solidFill>
                <a:latin typeface="+mj-lt"/>
                <a:ea typeface="+mj-ea"/>
                <a:cs typeface="+mj-cs"/>
              </a:defRPr>
            </a:lvl1pPr>
            <a:lvl2pPr algn="l" rtl="0" eaLnBrk="1" fontAlgn="base" hangingPunct="1">
              <a:lnSpc>
                <a:spcPts val="2600"/>
              </a:lnSpc>
              <a:spcBef>
                <a:spcPct val="0"/>
              </a:spcBef>
              <a:spcAft>
                <a:spcPct val="0"/>
              </a:spcAft>
              <a:defRPr sz="2400" b="1">
                <a:solidFill>
                  <a:srgbClr val="FF0000"/>
                </a:solidFill>
                <a:latin typeface="Arial" charset="0"/>
              </a:defRPr>
            </a:lvl2pPr>
            <a:lvl3pPr algn="l" rtl="0" eaLnBrk="1" fontAlgn="base" hangingPunct="1">
              <a:lnSpc>
                <a:spcPts val="2600"/>
              </a:lnSpc>
              <a:spcBef>
                <a:spcPct val="0"/>
              </a:spcBef>
              <a:spcAft>
                <a:spcPct val="0"/>
              </a:spcAft>
              <a:defRPr sz="2400" b="1">
                <a:solidFill>
                  <a:srgbClr val="FF0000"/>
                </a:solidFill>
                <a:latin typeface="Arial" charset="0"/>
              </a:defRPr>
            </a:lvl3pPr>
            <a:lvl4pPr algn="l" rtl="0" eaLnBrk="1" fontAlgn="base" hangingPunct="1">
              <a:lnSpc>
                <a:spcPts val="2600"/>
              </a:lnSpc>
              <a:spcBef>
                <a:spcPct val="0"/>
              </a:spcBef>
              <a:spcAft>
                <a:spcPct val="0"/>
              </a:spcAft>
              <a:defRPr sz="2400" b="1">
                <a:solidFill>
                  <a:srgbClr val="FF0000"/>
                </a:solidFill>
                <a:latin typeface="Arial" charset="0"/>
              </a:defRPr>
            </a:lvl4pPr>
            <a:lvl5pPr algn="l" rtl="0" eaLnBrk="1" fontAlgn="base" hangingPunct="1">
              <a:lnSpc>
                <a:spcPts val="2600"/>
              </a:lnSpc>
              <a:spcBef>
                <a:spcPct val="0"/>
              </a:spcBef>
              <a:spcAft>
                <a:spcPct val="0"/>
              </a:spcAft>
              <a:defRPr sz="2400" b="1">
                <a:solidFill>
                  <a:srgbClr val="FF0000"/>
                </a:solidFill>
                <a:latin typeface="Arial" charset="0"/>
              </a:defRPr>
            </a:lvl5pPr>
            <a:lvl6pPr marL="457200" algn="l" rtl="0" eaLnBrk="1" fontAlgn="base" hangingPunct="1">
              <a:lnSpc>
                <a:spcPts val="2600"/>
              </a:lnSpc>
              <a:spcBef>
                <a:spcPct val="0"/>
              </a:spcBef>
              <a:spcAft>
                <a:spcPct val="0"/>
              </a:spcAft>
              <a:defRPr sz="2400" b="1">
                <a:solidFill>
                  <a:srgbClr val="FF0000"/>
                </a:solidFill>
                <a:latin typeface="Arial" charset="0"/>
              </a:defRPr>
            </a:lvl6pPr>
            <a:lvl7pPr marL="914400" algn="l" rtl="0" eaLnBrk="1" fontAlgn="base" hangingPunct="1">
              <a:lnSpc>
                <a:spcPts val="2600"/>
              </a:lnSpc>
              <a:spcBef>
                <a:spcPct val="0"/>
              </a:spcBef>
              <a:spcAft>
                <a:spcPct val="0"/>
              </a:spcAft>
              <a:defRPr sz="2400" b="1">
                <a:solidFill>
                  <a:srgbClr val="FF0000"/>
                </a:solidFill>
                <a:latin typeface="Arial" charset="0"/>
              </a:defRPr>
            </a:lvl7pPr>
            <a:lvl8pPr marL="1371600" algn="l" rtl="0" eaLnBrk="1" fontAlgn="base" hangingPunct="1">
              <a:lnSpc>
                <a:spcPts val="2600"/>
              </a:lnSpc>
              <a:spcBef>
                <a:spcPct val="0"/>
              </a:spcBef>
              <a:spcAft>
                <a:spcPct val="0"/>
              </a:spcAft>
              <a:defRPr sz="2400" b="1">
                <a:solidFill>
                  <a:srgbClr val="FF0000"/>
                </a:solidFill>
                <a:latin typeface="Arial" charset="0"/>
              </a:defRPr>
            </a:lvl8pPr>
            <a:lvl9pPr marL="1828800" algn="l" rtl="0" eaLnBrk="1" fontAlgn="base" hangingPunct="1">
              <a:lnSpc>
                <a:spcPts val="2600"/>
              </a:lnSpc>
              <a:spcBef>
                <a:spcPct val="0"/>
              </a:spcBef>
              <a:spcAft>
                <a:spcPct val="0"/>
              </a:spcAft>
              <a:defRPr sz="2400" b="1">
                <a:solidFill>
                  <a:srgbClr val="FF0000"/>
                </a:solidFill>
                <a:latin typeface="Arial" charset="0"/>
              </a:defRPr>
            </a:lvl9pPr>
          </a:lstStyle>
          <a:p>
            <a:pPr>
              <a:buFontTx/>
              <a:buNone/>
            </a:pPr>
            <a:r>
              <a:rPr lang="de-DE" altLang="de-DE" sz="2000" kern="0" dirty="0" smtClean="0">
                <a:solidFill>
                  <a:schemeClr val="bg1"/>
                </a:solidFill>
              </a:rPr>
              <a:t>ASR A 1.2 </a:t>
            </a:r>
            <a:r>
              <a:rPr lang="de-DE" altLang="de-DE" sz="2000" i="1" kern="0" dirty="0" smtClean="0">
                <a:solidFill>
                  <a:schemeClr val="bg1"/>
                </a:solidFill>
              </a:rPr>
              <a:t>Raumabmessungen</a:t>
            </a:r>
            <a:r>
              <a:rPr lang="de-DE" altLang="de-DE" sz="2000" kern="0" dirty="0" smtClean="0">
                <a:solidFill>
                  <a:schemeClr val="bg1"/>
                </a:solidFill>
              </a:rPr>
              <a:t> … –</a:t>
            </a:r>
            <a:br>
              <a:rPr lang="de-DE" altLang="de-DE" sz="2000" kern="0" dirty="0" smtClean="0">
                <a:solidFill>
                  <a:schemeClr val="bg1"/>
                </a:solidFill>
              </a:rPr>
            </a:br>
            <a:r>
              <a:rPr lang="de-DE" altLang="de-DE" sz="2000" kern="0" dirty="0" smtClean="0">
                <a:solidFill>
                  <a:schemeClr val="bg1"/>
                </a:solidFill>
              </a:rPr>
              <a:t>Beispiel 1</a:t>
            </a:r>
          </a:p>
        </p:txBody>
      </p:sp>
      <p:sp>
        <p:nvSpPr>
          <p:cNvPr id="8" name="Textfeld 2"/>
          <p:cNvSpPr txBox="1">
            <a:spLocks noChangeArrowheads="1"/>
          </p:cNvSpPr>
          <p:nvPr/>
        </p:nvSpPr>
        <p:spPr bwMode="auto">
          <a:xfrm>
            <a:off x="7585075" y="5805264"/>
            <a:ext cx="9969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ts val="2200"/>
              </a:lnSpc>
              <a:spcBef>
                <a:spcPts val="1600"/>
              </a:spcBef>
              <a:buSzPct val="120000"/>
              <a:buBlip>
                <a:blip r:embed="rId3"/>
              </a:buBlip>
              <a:defRPr b="1">
                <a:solidFill>
                  <a:schemeClr val="tx1"/>
                </a:solidFill>
                <a:latin typeface="Arial" panose="020B0604020202020204" pitchFamily="34" charset="0"/>
              </a:defRPr>
            </a:lvl1pPr>
            <a:lvl2pPr marL="742950" indent="-285750" eaLnBrk="0" hangingPunct="0">
              <a:lnSpc>
                <a:spcPts val="1600"/>
              </a:lnSpc>
              <a:spcBef>
                <a:spcPts val="800"/>
              </a:spcBef>
              <a:buClr>
                <a:srgbClr val="FF0000"/>
              </a:buClr>
              <a:buChar char="►"/>
              <a:defRPr sz="1600">
                <a:solidFill>
                  <a:schemeClr val="tx1"/>
                </a:solidFill>
                <a:latin typeface="Arial" panose="020B0604020202020204" pitchFamily="34" charset="0"/>
              </a:defRPr>
            </a:lvl2pPr>
            <a:lvl3pPr marL="1143000" indent="-228600" eaLnBrk="0" hangingPunct="0">
              <a:lnSpc>
                <a:spcPts val="1400"/>
              </a:lnSpc>
              <a:spcBef>
                <a:spcPts val="600"/>
              </a:spcBef>
              <a:buClr>
                <a:schemeClr val="bg2"/>
              </a:buClr>
              <a:buFont typeface="Wingdings" panose="05000000000000000000" pitchFamily="2" charset="2"/>
              <a:buChar char="§"/>
              <a:defRPr sz="1200">
                <a:solidFill>
                  <a:schemeClr val="tx1"/>
                </a:solidFill>
                <a:latin typeface="Arial" panose="020B0604020202020204" pitchFamily="34" charset="0"/>
              </a:defRPr>
            </a:lvl3pPr>
            <a:lvl4pPr marL="1600200" indent="-228600" eaLnBrk="0" hangingPunct="0">
              <a:spcBef>
                <a:spcPct val="20000"/>
              </a:spcBef>
              <a:defRPr sz="2000">
                <a:solidFill>
                  <a:schemeClr val="tx1"/>
                </a:solidFill>
                <a:latin typeface="Arial" panose="020B0604020202020204" pitchFamily="34" charset="0"/>
              </a:defRPr>
            </a:lvl4pPr>
            <a:lvl5pPr marL="2057400" indent="-228600" eaLnBrk="0" hangingPunct="0">
              <a:spcBef>
                <a:spcPct val="20000"/>
              </a:spcBef>
              <a:defRPr sz="2000">
                <a:solidFill>
                  <a:schemeClr val="tx1"/>
                </a:solidFill>
                <a:latin typeface="Times" panose="02020603050405020304" pitchFamily="18" charset="0"/>
              </a:defRPr>
            </a:lvl5pPr>
            <a:lvl6pPr marL="2514600" indent="-228600" eaLnBrk="0" fontAlgn="base" hangingPunct="0">
              <a:spcBef>
                <a:spcPct val="20000"/>
              </a:spcBef>
              <a:spcAft>
                <a:spcPct val="0"/>
              </a:spcAft>
              <a:defRPr sz="2000">
                <a:solidFill>
                  <a:schemeClr val="tx1"/>
                </a:solidFill>
                <a:latin typeface="Times" panose="02020603050405020304" pitchFamily="18" charset="0"/>
              </a:defRPr>
            </a:lvl6pPr>
            <a:lvl7pPr marL="2971800" indent="-228600" eaLnBrk="0" fontAlgn="base" hangingPunct="0">
              <a:spcBef>
                <a:spcPct val="20000"/>
              </a:spcBef>
              <a:spcAft>
                <a:spcPct val="0"/>
              </a:spcAft>
              <a:defRPr sz="2000">
                <a:solidFill>
                  <a:schemeClr val="tx1"/>
                </a:solidFill>
                <a:latin typeface="Times" panose="02020603050405020304" pitchFamily="18" charset="0"/>
              </a:defRPr>
            </a:lvl7pPr>
            <a:lvl8pPr marL="3429000" indent="-228600" eaLnBrk="0" fontAlgn="base" hangingPunct="0">
              <a:spcBef>
                <a:spcPct val="20000"/>
              </a:spcBef>
              <a:spcAft>
                <a:spcPct val="0"/>
              </a:spcAft>
              <a:defRPr sz="2000">
                <a:solidFill>
                  <a:schemeClr val="tx1"/>
                </a:solidFill>
                <a:latin typeface="Times" panose="02020603050405020304" pitchFamily="18" charset="0"/>
              </a:defRPr>
            </a:lvl8pPr>
            <a:lvl9pPr marL="3886200" indent="-228600" eaLnBrk="0" fontAlgn="base" hangingPunct="0">
              <a:spcBef>
                <a:spcPct val="20000"/>
              </a:spcBef>
              <a:spcAft>
                <a:spcPct val="0"/>
              </a:spcAft>
              <a:defRPr sz="2000">
                <a:solidFill>
                  <a:schemeClr val="tx1"/>
                </a:solidFill>
                <a:latin typeface="Times" panose="02020603050405020304" pitchFamily="18" charset="0"/>
              </a:defRPr>
            </a:lvl9pPr>
          </a:lstStyle>
          <a:p>
            <a:pPr eaLnBrk="1" hangingPunct="1">
              <a:lnSpc>
                <a:spcPct val="100000"/>
              </a:lnSpc>
              <a:spcBef>
                <a:spcPct val="0"/>
              </a:spcBef>
              <a:buSzTx/>
              <a:buFont typeface="Times" panose="02020603050405020304" pitchFamily="18" charset="0"/>
              <a:buNone/>
            </a:pPr>
            <a:r>
              <a:rPr lang="de-DE" altLang="de-DE" sz="1200" b="0" dirty="0"/>
              <a:t>aus:</a:t>
            </a:r>
            <a:br>
              <a:rPr lang="de-DE" altLang="de-DE" sz="1200" b="0" dirty="0"/>
            </a:br>
            <a:r>
              <a:rPr lang="de-DE" altLang="de-DE" sz="1200" b="0" dirty="0"/>
              <a:t>Tipp Nr. 49</a:t>
            </a:r>
          </a:p>
        </p:txBody>
      </p:sp>
    </p:spTree>
    <p:extLst>
      <p:ext uri="{BB962C8B-B14F-4D97-AF65-F5344CB8AC3E}">
        <p14:creationId xmlns:p14="http://schemas.microsoft.com/office/powerpoint/2010/main" val="12201714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0"/>
          </p:nvPr>
        </p:nvSpPr>
        <p:spPr/>
        <p:txBody>
          <a:bodyPr/>
          <a:lstStyle/>
          <a:p>
            <a:fld id="{37D64997-12B8-4B92-8586-39D430AF88F2}" type="slidenum">
              <a:rPr lang="de-DE" smtClean="0"/>
              <a:pPr/>
              <a:t>14</a:t>
            </a:fld>
            <a:endParaRPr lang="de-DE">
              <a:solidFill>
                <a:schemeClr val="tx1"/>
              </a:solidFill>
            </a:endParaRPr>
          </a:p>
        </p:txBody>
      </p:sp>
      <p:sp>
        <p:nvSpPr>
          <p:cNvPr id="4" name="Fußzeilenplatzhalter 3"/>
          <p:cNvSpPr>
            <a:spLocks noGrp="1"/>
          </p:cNvSpPr>
          <p:nvPr>
            <p:ph type="ftr" sz="quarter" idx="11"/>
          </p:nvPr>
        </p:nvSpPr>
        <p:spPr/>
        <p:txBody>
          <a:bodyPr/>
          <a:lstStyle/>
          <a:p>
            <a:r>
              <a:rPr lang="de-DE" smtClean="0"/>
              <a:t>Manfred Scherbaum, Ressort Arbeitsgestaltung und Gesundheitsschutz</a:t>
            </a:r>
            <a:endParaRPr lang="de-DE" dirty="0"/>
          </a:p>
        </p:txBody>
      </p:sp>
      <p:sp>
        <p:nvSpPr>
          <p:cNvPr id="6" name="Rectangle 2"/>
          <p:cNvSpPr txBox="1">
            <a:spLocks noChangeArrowheads="1"/>
          </p:cNvSpPr>
          <p:nvPr/>
        </p:nvSpPr>
        <p:spPr bwMode="auto">
          <a:xfrm>
            <a:off x="611560" y="443335"/>
            <a:ext cx="5184775"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noAutofit/>
          </a:bodyPr>
          <a:lstStyle>
            <a:lvl1pPr algn="l" rtl="0" eaLnBrk="1" fontAlgn="base" hangingPunct="1">
              <a:lnSpc>
                <a:spcPts val="2600"/>
              </a:lnSpc>
              <a:spcBef>
                <a:spcPct val="0"/>
              </a:spcBef>
              <a:spcAft>
                <a:spcPct val="0"/>
              </a:spcAft>
              <a:defRPr sz="2400" b="1">
                <a:solidFill>
                  <a:srgbClr val="FF0000"/>
                </a:solidFill>
                <a:latin typeface="+mj-lt"/>
                <a:ea typeface="+mj-ea"/>
                <a:cs typeface="+mj-cs"/>
              </a:defRPr>
            </a:lvl1pPr>
            <a:lvl2pPr algn="l" rtl="0" eaLnBrk="1" fontAlgn="base" hangingPunct="1">
              <a:lnSpc>
                <a:spcPts val="2600"/>
              </a:lnSpc>
              <a:spcBef>
                <a:spcPct val="0"/>
              </a:spcBef>
              <a:spcAft>
                <a:spcPct val="0"/>
              </a:spcAft>
              <a:defRPr sz="2400" b="1">
                <a:solidFill>
                  <a:srgbClr val="FF0000"/>
                </a:solidFill>
                <a:latin typeface="Arial" charset="0"/>
              </a:defRPr>
            </a:lvl2pPr>
            <a:lvl3pPr algn="l" rtl="0" eaLnBrk="1" fontAlgn="base" hangingPunct="1">
              <a:lnSpc>
                <a:spcPts val="2600"/>
              </a:lnSpc>
              <a:spcBef>
                <a:spcPct val="0"/>
              </a:spcBef>
              <a:spcAft>
                <a:spcPct val="0"/>
              </a:spcAft>
              <a:defRPr sz="2400" b="1">
                <a:solidFill>
                  <a:srgbClr val="FF0000"/>
                </a:solidFill>
                <a:latin typeface="Arial" charset="0"/>
              </a:defRPr>
            </a:lvl3pPr>
            <a:lvl4pPr algn="l" rtl="0" eaLnBrk="1" fontAlgn="base" hangingPunct="1">
              <a:lnSpc>
                <a:spcPts val="2600"/>
              </a:lnSpc>
              <a:spcBef>
                <a:spcPct val="0"/>
              </a:spcBef>
              <a:spcAft>
                <a:spcPct val="0"/>
              </a:spcAft>
              <a:defRPr sz="2400" b="1">
                <a:solidFill>
                  <a:srgbClr val="FF0000"/>
                </a:solidFill>
                <a:latin typeface="Arial" charset="0"/>
              </a:defRPr>
            </a:lvl4pPr>
            <a:lvl5pPr algn="l" rtl="0" eaLnBrk="1" fontAlgn="base" hangingPunct="1">
              <a:lnSpc>
                <a:spcPts val="2600"/>
              </a:lnSpc>
              <a:spcBef>
                <a:spcPct val="0"/>
              </a:spcBef>
              <a:spcAft>
                <a:spcPct val="0"/>
              </a:spcAft>
              <a:defRPr sz="2400" b="1">
                <a:solidFill>
                  <a:srgbClr val="FF0000"/>
                </a:solidFill>
                <a:latin typeface="Arial" charset="0"/>
              </a:defRPr>
            </a:lvl5pPr>
            <a:lvl6pPr marL="457200" algn="l" rtl="0" eaLnBrk="1" fontAlgn="base" hangingPunct="1">
              <a:lnSpc>
                <a:spcPts val="2600"/>
              </a:lnSpc>
              <a:spcBef>
                <a:spcPct val="0"/>
              </a:spcBef>
              <a:spcAft>
                <a:spcPct val="0"/>
              </a:spcAft>
              <a:defRPr sz="2400" b="1">
                <a:solidFill>
                  <a:srgbClr val="FF0000"/>
                </a:solidFill>
                <a:latin typeface="Arial" charset="0"/>
              </a:defRPr>
            </a:lvl6pPr>
            <a:lvl7pPr marL="914400" algn="l" rtl="0" eaLnBrk="1" fontAlgn="base" hangingPunct="1">
              <a:lnSpc>
                <a:spcPts val="2600"/>
              </a:lnSpc>
              <a:spcBef>
                <a:spcPct val="0"/>
              </a:spcBef>
              <a:spcAft>
                <a:spcPct val="0"/>
              </a:spcAft>
              <a:defRPr sz="2400" b="1">
                <a:solidFill>
                  <a:srgbClr val="FF0000"/>
                </a:solidFill>
                <a:latin typeface="Arial" charset="0"/>
              </a:defRPr>
            </a:lvl7pPr>
            <a:lvl8pPr marL="1371600" algn="l" rtl="0" eaLnBrk="1" fontAlgn="base" hangingPunct="1">
              <a:lnSpc>
                <a:spcPts val="2600"/>
              </a:lnSpc>
              <a:spcBef>
                <a:spcPct val="0"/>
              </a:spcBef>
              <a:spcAft>
                <a:spcPct val="0"/>
              </a:spcAft>
              <a:defRPr sz="2400" b="1">
                <a:solidFill>
                  <a:srgbClr val="FF0000"/>
                </a:solidFill>
                <a:latin typeface="Arial" charset="0"/>
              </a:defRPr>
            </a:lvl8pPr>
            <a:lvl9pPr marL="1828800" algn="l" rtl="0" eaLnBrk="1" fontAlgn="base" hangingPunct="1">
              <a:lnSpc>
                <a:spcPts val="2600"/>
              </a:lnSpc>
              <a:spcBef>
                <a:spcPct val="0"/>
              </a:spcBef>
              <a:spcAft>
                <a:spcPct val="0"/>
              </a:spcAft>
              <a:defRPr sz="2400" b="1">
                <a:solidFill>
                  <a:srgbClr val="FF0000"/>
                </a:solidFill>
                <a:latin typeface="Arial" charset="0"/>
              </a:defRPr>
            </a:lvl9pPr>
          </a:lstStyle>
          <a:p>
            <a:pPr>
              <a:buFontTx/>
              <a:buNone/>
            </a:pPr>
            <a:r>
              <a:rPr lang="de-DE" altLang="de-DE" sz="2000" kern="0" dirty="0" smtClean="0">
                <a:solidFill>
                  <a:schemeClr val="bg1"/>
                </a:solidFill>
              </a:rPr>
              <a:t>ASR A 1.2 </a:t>
            </a:r>
            <a:r>
              <a:rPr lang="de-DE" altLang="de-DE" sz="2000" i="1" kern="0" dirty="0" smtClean="0">
                <a:solidFill>
                  <a:schemeClr val="bg1"/>
                </a:solidFill>
              </a:rPr>
              <a:t>Raumabmessungen</a:t>
            </a:r>
            <a:r>
              <a:rPr lang="de-DE" altLang="de-DE" sz="2000" kern="0" dirty="0" smtClean="0">
                <a:solidFill>
                  <a:schemeClr val="bg1"/>
                </a:solidFill>
              </a:rPr>
              <a:t> … –</a:t>
            </a:r>
            <a:br>
              <a:rPr lang="de-DE" altLang="de-DE" sz="2000" kern="0" dirty="0" smtClean="0">
                <a:solidFill>
                  <a:schemeClr val="bg1"/>
                </a:solidFill>
              </a:rPr>
            </a:br>
            <a:r>
              <a:rPr lang="de-DE" altLang="de-DE" sz="2000" kern="0" dirty="0" smtClean="0">
                <a:solidFill>
                  <a:schemeClr val="bg1"/>
                </a:solidFill>
              </a:rPr>
              <a:t>Beispiel 2</a:t>
            </a: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1421024"/>
            <a:ext cx="4914900" cy="485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feld 2"/>
          <p:cNvSpPr txBox="1">
            <a:spLocks noChangeArrowheads="1"/>
          </p:cNvSpPr>
          <p:nvPr/>
        </p:nvSpPr>
        <p:spPr bwMode="auto">
          <a:xfrm>
            <a:off x="7092280" y="5733256"/>
            <a:ext cx="9969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ts val="2200"/>
              </a:lnSpc>
              <a:spcBef>
                <a:spcPts val="1600"/>
              </a:spcBef>
              <a:buSzPct val="120000"/>
              <a:buBlip>
                <a:blip r:embed="rId3"/>
              </a:buBlip>
              <a:defRPr b="1">
                <a:solidFill>
                  <a:schemeClr val="tx1"/>
                </a:solidFill>
                <a:latin typeface="Arial" panose="020B0604020202020204" pitchFamily="34" charset="0"/>
              </a:defRPr>
            </a:lvl1pPr>
            <a:lvl2pPr marL="742950" indent="-285750" eaLnBrk="0" hangingPunct="0">
              <a:lnSpc>
                <a:spcPts val="1600"/>
              </a:lnSpc>
              <a:spcBef>
                <a:spcPts val="800"/>
              </a:spcBef>
              <a:buClr>
                <a:srgbClr val="FF0000"/>
              </a:buClr>
              <a:buChar char="►"/>
              <a:defRPr sz="1600">
                <a:solidFill>
                  <a:schemeClr val="tx1"/>
                </a:solidFill>
                <a:latin typeface="Arial" panose="020B0604020202020204" pitchFamily="34" charset="0"/>
              </a:defRPr>
            </a:lvl2pPr>
            <a:lvl3pPr marL="1143000" indent="-228600" eaLnBrk="0" hangingPunct="0">
              <a:lnSpc>
                <a:spcPts val="1400"/>
              </a:lnSpc>
              <a:spcBef>
                <a:spcPts val="600"/>
              </a:spcBef>
              <a:buClr>
                <a:schemeClr val="bg2"/>
              </a:buClr>
              <a:buFont typeface="Wingdings" panose="05000000000000000000" pitchFamily="2" charset="2"/>
              <a:buChar char="§"/>
              <a:defRPr sz="1200">
                <a:solidFill>
                  <a:schemeClr val="tx1"/>
                </a:solidFill>
                <a:latin typeface="Arial" panose="020B0604020202020204" pitchFamily="34" charset="0"/>
              </a:defRPr>
            </a:lvl3pPr>
            <a:lvl4pPr marL="1600200" indent="-228600" eaLnBrk="0" hangingPunct="0">
              <a:spcBef>
                <a:spcPct val="20000"/>
              </a:spcBef>
              <a:defRPr sz="2000">
                <a:solidFill>
                  <a:schemeClr val="tx1"/>
                </a:solidFill>
                <a:latin typeface="Arial" panose="020B0604020202020204" pitchFamily="34" charset="0"/>
              </a:defRPr>
            </a:lvl4pPr>
            <a:lvl5pPr marL="2057400" indent="-228600" eaLnBrk="0" hangingPunct="0">
              <a:spcBef>
                <a:spcPct val="20000"/>
              </a:spcBef>
              <a:defRPr sz="2000">
                <a:solidFill>
                  <a:schemeClr val="tx1"/>
                </a:solidFill>
                <a:latin typeface="Times" panose="02020603050405020304" pitchFamily="18" charset="0"/>
              </a:defRPr>
            </a:lvl5pPr>
            <a:lvl6pPr marL="2514600" indent="-228600" eaLnBrk="0" fontAlgn="base" hangingPunct="0">
              <a:spcBef>
                <a:spcPct val="20000"/>
              </a:spcBef>
              <a:spcAft>
                <a:spcPct val="0"/>
              </a:spcAft>
              <a:defRPr sz="2000">
                <a:solidFill>
                  <a:schemeClr val="tx1"/>
                </a:solidFill>
                <a:latin typeface="Times" panose="02020603050405020304" pitchFamily="18" charset="0"/>
              </a:defRPr>
            </a:lvl6pPr>
            <a:lvl7pPr marL="2971800" indent="-228600" eaLnBrk="0" fontAlgn="base" hangingPunct="0">
              <a:spcBef>
                <a:spcPct val="20000"/>
              </a:spcBef>
              <a:spcAft>
                <a:spcPct val="0"/>
              </a:spcAft>
              <a:defRPr sz="2000">
                <a:solidFill>
                  <a:schemeClr val="tx1"/>
                </a:solidFill>
                <a:latin typeface="Times" panose="02020603050405020304" pitchFamily="18" charset="0"/>
              </a:defRPr>
            </a:lvl7pPr>
            <a:lvl8pPr marL="3429000" indent="-228600" eaLnBrk="0" fontAlgn="base" hangingPunct="0">
              <a:spcBef>
                <a:spcPct val="20000"/>
              </a:spcBef>
              <a:spcAft>
                <a:spcPct val="0"/>
              </a:spcAft>
              <a:defRPr sz="2000">
                <a:solidFill>
                  <a:schemeClr val="tx1"/>
                </a:solidFill>
                <a:latin typeface="Times" panose="02020603050405020304" pitchFamily="18" charset="0"/>
              </a:defRPr>
            </a:lvl8pPr>
            <a:lvl9pPr marL="3886200" indent="-228600" eaLnBrk="0" fontAlgn="base" hangingPunct="0">
              <a:spcBef>
                <a:spcPct val="20000"/>
              </a:spcBef>
              <a:spcAft>
                <a:spcPct val="0"/>
              </a:spcAft>
              <a:defRPr sz="2000">
                <a:solidFill>
                  <a:schemeClr val="tx1"/>
                </a:solidFill>
                <a:latin typeface="Times" panose="02020603050405020304" pitchFamily="18" charset="0"/>
              </a:defRPr>
            </a:lvl9pPr>
          </a:lstStyle>
          <a:p>
            <a:pPr eaLnBrk="1" hangingPunct="1">
              <a:lnSpc>
                <a:spcPct val="100000"/>
              </a:lnSpc>
              <a:spcBef>
                <a:spcPct val="0"/>
              </a:spcBef>
              <a:buSzTx/>
              <a:buFont typeface="Times" panose="02020603050405020304" pitchFamily="18" charset="0"/>
              <a:buNone/>
            </a:pPr>
            <a:r>
              <a:rPr lang="de-DE" altLang="de-DE" sz="1200" b="0" dirty="0"/>
              <a:t>aus:</a:t>
            </a:r>
            <a:br>
              <a:rPr lang="de-DE" altLang="de-DE" sz="1200" b="0" dirty="0"/>
            </a:br>
            <a:r>
              <a:rPr lang="de-DE" altLang="de-DE" sz="1200" b="0" dirty="0"/>
              <a:t>Tipp Nr. 49</a:t>
            </a:r>
          </a:p>
        </p:txBody>
      </p:sp>
    </p:spTree>
    <p:extLst>
      <p:ext uri="{BB962C8B-B14F-4D97-AF65-F5344CB8AC3E}">
        <p14:creationId xmlns:p14="http://schemas.microsoft.com/office/powerpoint/2010/main" val="42024608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3568" y="620688"/>
            <a:ext cx="4032870" cy="540000"/>
          </a:xfrm>
        </p:spPr>
        <p:txBody>
          <a:bodyPr/>
          <a:lstStyle/>
          <a:p>
            <a:r>
              <a:rPr lang="de-DE" sz="2000" dirty="0" smtClean="0">
                <a:solidFill>
                  <a:schemeClr val="bg1"/>
                </a:solidFill>
              </a:rPr>
              <a:t>Mitbestimmung des Betriebsrats gem. § 87 Abs. 1 BetrVG</a:t>
            </a:r>
            <a:endParaRPr lang="de-DE" sz="2000" dirty="0">
              <a:solidFill>
                <a:schemeClr val="bg1"/>
              </a:solidFill>
            </a:endParaRPr>
          </a:p>
        </p:txBody>
      </p:sp>
      <p:sp>
        <p:nvSpPr>
          <p:cNvPr id="3" name="Foliennummernplatzhalter 2"/>
          <p:cNvSpPr>
            <a:spLocks noGrp="1"/>
          </p:cNvSpPr>
          <p:nvPr>
            <p:ph type="sldNum" sz="quarter" idx="10"/>
          </p:nvPr>
        </p:nvSpPr>
        <p:spPr/>
        <p:txBody>
          <a:bodyPr/>
          <a:lstStyle/>
          <a:p>
            <a:fld id="{37D64997-12B8-4B92-8586-39D430AF88F2}" type="slidenum">
              <a:rPr lang="de-DE" smtClean="0"/>
              <a:pPr/>
              <a:t>15</a:t>
            </a:fld>
            <a:endParaRPr lang="de-DE">
              <a:solidFill>
                <a:schemeClr val="tx1"/>
              </a:solidFill>
            </a:endParaRPr>
          </a:p>
        </p:txBody>
      </p:sp>
      <p:sp>
        <p:nvSpPr>
          <p:cNvPr id="4" name="Fußzeilenplatzhalter 3"/>
          <p:cNvSpPr>
            <a:spLocks noGrp="1"/>
          </p:cNvSpPr>
          <p:nvPr>
            <p:ph type="ftr" sz="quarter" idx="11"/>
          </p:nvPr>
        </p:nvSpPr>
        <p:spPr/>
        <p:txBody>
          <a:bodyPr/>
          <a:lstStyle/>
          <a:p>
            <a:r>
              <a:rPr lang="de-DE" smtClean="0"/>
              <a:t>Manfred Scherbaum, Ressort Arbeitsgestaltung und Gesundheitsschutz</a:t>
            </a:r>
            <a:endParaRPr lang="de-DE" dirty="0"/>
          </a:p>
        </p:txBody>
      </p:sp>
      <p:pic>
        <p:nvPicPr>
          <p:cNvPr id="5" name="Grafik 4"/>
          <p:cNvPicPr/>
          <p:nvPr/>
        </p:nvPicPr>
        <p:blipFill>
          <a:blip r:embed="rId2"/>
          <a:stretch>
            <a:fillRect/>
          </a:stretch>
        </p:blipFill>
        <p:spPr>
          <a:xfrm>
            <a:off x="467544" y="1290496"/>
            <a:ext cx="7200900" cy="5169408"/>
          </a:xfrm>
          <a:prstGeom prst="rect">
            <a:avLst/>
          </a:prstGeom>
        </p:spPr>
      </p:pic>
      <p:sp>
        <p:nvSpPr>
          <p:cNvPr id="6" name="Textfeld 5"/>
          <p:cNvSpPr txBox="1"/>
          <p:nvPr/>
        </p:nvSpPr>
        <p:spPr>
          <a:xfrm>
            <a:off x="7812360" y="1556792"/>
            <a:ext cx="1152128" cy="1938992"/>
          </a:xfrm>
          <a:prstGeom prst="rect">
            <a:avLst/>
          </a:prstGeom>
          <a:solidFill>
            <a:srgbClr val="FFFF99"/>
          </a:solidFill>
          <a:ln>
            <a:solidFill>
              <a:srgbClr val="FF0000"/>
            </a:solidFill>
          </a:ln>
        </p:spPr>
        <p:txBody>
          <a:bodyPr wrap="square" rtlCol="0">
            <a:spAutoFit/>
          </a:bodyPr>
          <a:lstStyle/>
          <a:p>
            <a:pPr>
              <a:buNone/>
            </a:pPr>
            <a:r>
              <a:rPr lang="de-DE" sz="1000" dirty="0" smtClean="0"/>
              <a:t>Hinweis:</a:t>
            </a:r>
            <a:br>
              <a:rPr lang="de-DE" sz="1000" dirty="0" smtClean="0"/>
            </a:br>
            <a:r>
              <a:rPr lang="de-DE" sz="1000" dirty="0" smtClean="0"/>
              <a:t>Auf der Website der Bundesanstalt für Arbeitsschutz und Arbeitsmedizin</a:t>
            </a:r>
            <a:br>
              <a:rPr lang="de-DE" sz="1000" dirty="0" smtClean="0"/>
            </a:br>
            <a:r>
              <a:rPr lang="de-DE" sz="1000" dirty="0" smtClean="0">
                <a:hlinkClick r:id="rId3"/>
              </a:rPr>
              <a:t>www.baua.de</a:t>
            </a:r>
            <a:endParaRPr lang="de-DE" sz="1000" dirty="0" smtClean="0"/>
          </a:p>
          <a:p>
            <a:pPr>
              <a:buNone/>
            </a:pPr>
            <a:r>
              <a:rPr lang="de-DE" sz="1000" dirty="0"/>
              <a:t>f</a:t>
            </a:r>
            <a:r>
              <a:rPr lang="de-DE" sz="1000" dirty="0" smtClean="0"/>
              <a:t>inden sich auch die anderen Technischen Regeln.</a:t>
            </a:r>
          </a:p>
        </p:txBody>
      </p:sp>
    </p:spTree>
    <p:extLst>
      <p:ext uri="{BB962C8B-B14F-4D97-AF65-F5344CB8AC3E}">
        <p14:creationId xmlns:p14="http://schemas.microsoft.com/office/powerpoint/2010/main" val="1075827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3568" y="620688"/>
            <a:ext cx="5112568" cy="540000"/>
          </a:xfrm>
        </p:spPr>
        <p:txBody>
          <a:bodyPr/>
          <a:lstStyle/>
          <a:p>
            <a:r>
              <a:rPr lang="de-DE" sz="2000" dirty="0" smtClean="0">
                <a:solidFill>
                  <a:schemeClr val="bg1"/>
                </a:solidFill>
              </a:rPr>
              <a:t>Publikationen des Ressorts Arbeitsgestaltung und Gesundheitsschutz</a:t>
            </a:r>
            <a:endParaRPr lang="de-DE" sz="2000" dirty="0">
              <a:solidFill>
                <a:schemeClr val="bg1"/>
              </a:solidFill>
            </a:endParaRPr>
          </a:p>
        </p:txBody>
      </p:sp>
      <p:sp>
        <p:nvSpPr>
          <p:cNvPr id="3" name="Foliennummernplatzhalter 2"/>
          <p:cNvSpPr>
            <a:spLocks noGrp="1"/>
          </p:cNvSpPr>
          <p:nvPr>
            <p:ph type="sldNum" sz="quarter" idx="10"/>
          </p:nvPr>
        </p:nvSpPr>
        <p:spPr/>
        <p:txBody>
          <a:bodyPr/>
          <a:lstStyle/>
          <a:p>
            <a:fld id="{37D64997-12B8-4B92-8586-39D430AF88F2}" type="slidenum">
              <a:rPr lang="de-DE" smtClean="0"/>
              <a:pPr/>
              <a:t>16</a:t>
            </a:fld>
            <a:endParaRPr lang="de-DE">
              <a:solidFill>
                <a:schemeClr val="tx1"/>
              </a:solidFill>
            </a:endParaRPr>
          </a:p>
        </p:txBody>
      </p:sp>
      <p:sp>
        <p:nvSpPr>
          <p:cNvPr id="4" name="Fußzeilenplatzhalter 3"/>
          <p:cNvSpPr>
            <a:spLocks noGrp="1"/>
          </p:cNvSpPr>
          <p:nvPr>
            <p:ph type="ftr" sz="quarter" idx="11"/>
          </p:nvPr>
        </p:nvSpPr>
        <p:spPr/>
        <p:txBody>
          <a:bodyPr/>
          <a:lstStyle/>
          <a:p>
            <a:r>
              <a:rPr lang="de-DE" smtClean="0"/>
              <a:t>Manfred Scherbaum, Ressort Arbeitsgestaltung und Gesundheitsschutz</a:t>
            </a:r>
            <a:endParaRPr lang="de-DE" dirty="0"/>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364220">
            <a:off x="433832" y="1869830"/>
            <a:ext cx="2160937" cy="2996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Bild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33617">
            <a:off x="2464265" y="1634410"/>
            <a:ext cx="2124800" cy="3017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446747">
            <a:off x="6455203" y="1599646"/>
            <a:ext cx="2178101" cy="3019349"/>
          </a:xfrm>
          <a:prstGeom prst="rect">
            <a:avLst/>
          </a:prstGeom>
        </p:spPr>
      </p:pic>
      <p:pic>
        <p:nvPicPr>
          <p:cNvPr id="10" name="Grafik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56445">
            <a:off x="4490932" y="1942852"/>
            <a:ext cx="1964173" cy="2950727"/>
          </a:xfrm>
          <a:prstGeom prst="rect">
            <a:avLst/>
          </a:prstGeom>
        </p:spPr>
      </p:pic>
      <p:sp>
        <p:nvSpPr>
          <p:cNvPr id="11" name="Textfeld 10"/>
          <p:cNvSpPr txBox="1"/>
          <p:nvPr/>
        </p:nvSpPr>
        <p:spPr>
          <a:xfrm>
            <a:off x="416187" y="5341792"/>
            <a:ext cx="8114481" cy="646331"/>
          </a:xfrm>
          <a:prstGeom prst="rect">
            <a:avLst/>
          </a:prstGeom>
          <a:solidFill>
            <a:srgbClr val="FFFF99"/>
          </a:solidFill>
          <a:ln>
            <a:solidFill>
              <a:srgbClr val="C00000"/>
            </a:solidFill>
          </a:ln>
        </p:spPr>
        <p:txBody>
          <a:bodyPr wrap="square" rtlCol="0">
            <a:spAutoFit/>
          </a:bodyPr>
          <a:lstStyle/>
          <a:p>
            <a:pPr>
              <a:buNone/>
            </a:pPr>
            <a:r>
              <a:rPr lang="de-DE" sz="1200" dirty="0" smtClean="0"/>
              <a:t>(Eine kleine Auswahl an Materialien des Ressorts Arbeitsgestaltung und Gesundheitsschutz.</a:t>
            </a:r>
          </a:p>
          <a:p>
            <a:pPr>
              <a:buNone/>
            </a:pPr>
            <a:r>
              <a:rPr lang="de-DE" sz="1200" dirty="0" smtClean="0"/>
              <a:t>Im Extranet der IG Metall finden sich Informationen und Materialien über den Pfad</a:t>
            </a:r>
            <a:br>
              <a:rPr lang="de-DE" sz="1200" dirty="0" smtClean="0"/>
            </a:br>
            <a:r>
              <a:rPr lang="de-DE" sz="1200" dirty="0" smtClean="0">
                <a:sym typeface="Wingdings" panose="05000000000000000000" pitchFamily="2" charset="2"/>
              </a:rPr>
              <a:t> Praxis  Rat und Tat  verschiedene Schlagworte wie </a:t>
            </a:r>
            <a:r>
              <a:rPr lang="de-DE" sz="1200" i="1" dirty="0" smtClean="0">
                <a:sym typeface="Wingdings" panose="05000000000000000000" pitchFamily="2" charset="2"/>
              </a:rPr>
              <a:t>Gesundheit</a:t>
            </a:r>
            <a:r>
              <a:rPr lang="de-DE" sz="1200" dirty="0" smtClean="0">
                <a:sym typeface="Wingdings" panose="05000000000000000000" pitchFamily="2" charset="2"/>
              </a:rPr>
              <a:t> oder </a:t>
            </a:r>
            <a:r>
              <a:rPr lang="de-DE" sz="1200" i="1" dirty="0" smtClean="0">
                <a:sym typeface="Wingdings" panose="05000000000000000000" pitchFamily="2" charset="2"/>
              </a:rPr>
              <a:t>Büroarbeit.</a:t>
            </a:r>
            <a:r>
              <a:rPr lang="de-DE" sz="1200" dirty="0" smtClean="0">
                <a:sym typeface="Wingdings" panose="05000000000000000000" pitchFamily="2" charset="2"/>
              </a:rPr>
              <a:t>)</a:t>
            </a:r>
            <a:endParaRPr lang="de-DE" sz="1200" dirty="0" smtClean="0"/>
          </a:p>
        </p:txBody>
      </p:sp>
    </p:spTree>
    <p:extLst>
      <p:ext uri="{BB962C8B-B14F-4D97-AF65-F5344CB8AC3E}">
        <p14:creationId xmlns:p14="http://schemas.microsoft.com/office/powerpoint/2010/main" val="872438035"/>
      </p:ext>
    </p:extLst>
  </p:cSld>
  <p:clrMapOvr>
    <a:masterClrMapping/>
  </p:clrMapOvr>
</p:sld>
</file>

<file path=ppt/theme/theme1.xml><?xml version="1.0" encoding="utf-8"?>
<a:theme xmlns:a="http://schemas.openxmlformats.org/drawingml/2006/main" name="120127 Vorlage POWERTPOINT IG Metall - fertig">
  <a:themeElements>
    <a:clrScheme name="IG Metall">
      <a:dk1>
        <a:srgbClr val="000000"/>
      </a:dk1>
      <a:lt1>
        <a:srgbClr val="FFFFFF"/>
      </a:lt1>
      <a:dk2>
        <a:srgbClr val="000000"/>
      </a:dk2>
      <a:lt2>
        <a:srgbClr val="808080"/>
      </a:lt2>
      <a:accent1>
        <a:srgbClr val="00B050"/>
      </a:accent1>
      <a:accent2>
        <a:srgbClr val="333399"/>
      </a:accent2>
      <a:accent3>
        <a:srgbClr val="FF0000"/>
      </a:accent3>
      <a:accent4>
        <a:srgbClr val="000000"/>
      </a:accent4>
      <a:accent5>
        <a:srgbClr val="4C6600"/>
      </a:accent5>
      <a:accent6>
        <a:srgbClr val="2D2D8A"/>
      </a:accent6>
      <a:hlink>
        <a:srgbClr val="009999"/>
      </a:hlink>
      <a:folHlink>
        <a:srgbClr val="99CC00"/>
      </a:folHlink>
    </a:clrScheme>
    <a:fontScheme name="Leer">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9525" cap="flat" cmpd="sng" algn="ctr">
          <a:solidFill>
            <a:schemeClr val="bg1">
              <a:lumMod val="50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None/>
          <a:tabLst/>
          <a:defRPr kumimoji="0" sz="2400" b="0" i="0" u="none" strike="noStrike" cap="none" normalizeH="0" baseline="0" dirty="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Times" charset="0"/>
          <a:buChar char="•"/>
          <a:tabLst/>
          <a:defRPr kumimoji="0" lang="de-DE" sz="2400" b="0" i="0" u="none" strike="noStrike" cap="none" normalizeH="0" baseline="0" smtClean="0">
            <a:ln>
              <a:noFill/>
            </a:ln>
            <a:solidFill>
              <a:schemeClr val="tx1"/>
            </a:solidFill>
            <a:effectLst/>
            <a:latin typeface="Arial" charset="0"/>
          </a:defRPr>
        </a:defPPr>
      </a:lstStyle>
    </a:lnDef>
    <a:txDef>
      <a:spPr>
        <a:noFill/>
        <a:ln>
          <a:solidFill>
            <a:schemeClr val="bg1">
              <a:lumMod val="50000"/>
            </a:schemeClr>
          </a:solidFill>
        </a:ln>
      </a:spPr>
      <a:bodyPr wrap="square" rtlCol="0">
        <a:spAutoFit/>
      </a:bodyPr>
      <a:lstStyle>
        <a:defPPr>
          <a:buNone/>
          <a:defRPr dirty="0" err="1" smtClean="0"/>
        </a:defPPr>
      </a:lstStyle>
    </a:txDef>
  </a:objectDefaults>
  <a:extraClrSchemeLst>
    <a:extraClrScheme>
      <a:clrScheme name="Le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e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e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e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e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e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eer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e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e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e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e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e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0</TotalTime>
  <Words>738</Words>
  <Application>Microsoft Office PowerPoint</Application>
  <PresentationFormat>Bildschirmpräsentation (4:3)</PresentationFormat>
  <Paragraphs>121</Paragraphs>
  <Slides>16</Slides>
  <Notes>1</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16</vt:i4>
      </vt:variant>
    </vt:vector>
  </HeadingPairs>
  <TitlesOfParts>
    <vt:vector size="22" baseType="lpstr">
      <vt:lpstr>ＭＳ Ｐゴシック</vt:lpstr>
      <vt:lpstr>Arial</vt:lpstr>
      <vt:lpstr>Times</vt:lpstr>
      <vt:lpstr>Wingdings</vt:lpstr>
      <vt:lpstr>Zapf Dingbats</vt:lpstr>
      <vt:lpstr>120127 Vorlage POWERTPOINT IG Metall - fertig</vt:lpstr>
      <vt:lpstr>PowerPoint-Präsentation</vt:lpstr>
      <vt:lpstr>Gliederung</vt:lpstr>
      <vt:lpstr>Mitbestimmung des Betriebsrats gem. § 87 Abs. 1 BetrVG</vt:lpstr>
      <vt:lpstr>Arbeitsschutzrecht – Grobüberblick</vt:lpstr>
      <vt:lpstr>Arbeitsschutzrecht – Regelungen und Veröffentlichungen der DGUV</vt:lpstr>
      <vt:lpstr>Arbeitsschutzrecht – Konkretisierung „von oben nach unten“</vt:lpstr>
      <vt:lpstr>Arbeitsschutzgesetz § 3 – Grundpflichten des Arbeitgebers</vt:lpstr>
      <vt:lpstr>Arbeitsschutzgesetz § 4 – Allgemeine Grundsätze</vt:lpstr>
      <vt:lpstr>Arbeitsstättenrecht – Konkretisierungsgrad zwischen 1975 und heute </vt:lpstr>
      <vt:lpstr>ArbStättV 2004 – Themenkomplex Fläche und Raum (I)</vt:lpstr>
      <vt:lpstr>ArbStättV 2004– Themenkomplex Fläche und Raum (II)</vt:lpstr>
      <vt:lpstr>Technische Regeln und Vermutungswirkung</vt:lpstr>
      <vt:lpstr>PowerPoint-Präsentation</vt:lpstr>
      <vt:lpstr>PowerPoint-Präsentation</vt:lpstr>
      <vt:lpstr>Mitbestimmung des Betriebsrats gem. § 87 Abs. 1 BetrVG</vt:lpstr>
      <vt:lpstr>Publikationen des Ressorts Arbeitsgestaltung und Gesundheitsschutz</vt:lpstr>
    </vt:vector>
  </TitlesOfParts>
  <Company>IG Metall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Scherbaum, Manfred</dc:creator>
  <dc:description>wird blank.pot</dc:description>
  <cp:lastModifiedBy>Schoeppler, Elke</cp:lastModifiedBy>
  <cp:revision>29</cp:revision>
  <cp:lastPrinted>2015-06-15T11:28:55Z</cp:lastPrinted>
  <dcterms:created xsi:type="dcterms:W3CDTF">2015-06-15T10:43:05Z</dcterms:created>
  <dcterms:modified xsi:type="dcterms:W3CDTF">2015-07-13T06:35:22Z</dcterms:modified>
</cp:coreProperties>
</file>