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0"/>
  </p:notesMasterIdLst>
  <p:handoutMasterIdLst>
    <p:handoutMasterId r:id="rId21"/>
  </p:handoutMasterIdLst>
  <p:sldIdLst>
    <p:sldId id="256" r:id="rId2"/>
    <p:sldId id="257" r:id="rId3"/>
    <p:sldId id="259" r:id="rId4"/>
    <p:sldId id="263" r:id="rId5"/>
    <p:sldId id="271" r:id="rId6"/>
    <p:sldId id="272" r:id="rId7"/>
    <p:sldId id="273" r:id="rId8"/>
    <p:sldId id="274" r:id="rId9"/>
    <p:sldId id="284" r:id="rId10"/>
    <p:sldId id="275" r:id="rId11"/>
    <p:sldId id="276" r:id="rId12"/>
    <p:sldId id="277" r:id="rId13"/>
    <p:sldId id="278" r:id="rId14"/>
    <p:sldId id="279" r:id="rId15"/>
    <p:sldId id="280" r:id="rId16"/>
    <p:sldId id="281" r:id="rId17"/>
    <p:sldId id="270" r:id="rId18"/>
    <p:sldId id="283" r:id="rId19"/>
  </p:sldIdLst>
  <p:sldSz cx="9144000" cy="6858000" type="screen4x3"/>
  <p:notesSz cx="6797675" cy="9856788"/>
  <p:defaultTextStyle>
    <a:defPPr>
      <a:defRPr lang="de-DE"/>
    </a:defPPr>
    <a:lvl1pPr algn="l" rtl="0" fontAlgn="base">
      <a:spcBef>
        <a:spcPct val="0"/>
      </a:spcBef>
      <a:spcAft>
        <a:spcPct val="0"/>
      </a:spcAft>
      <a:buFont typeface="Times" charset="0"/>
      <a:buChar char="•"/>
      <a:defRPr sz="2400" kern="1200">
        <a:solidFill>
          <a:schemeClr val="tx1"/>
        </a:solidFill>
        <a:latin typeface="Arial" charset="0"/>
        <a:ea typeface="+mn-ea"/>
        <a:cs typeface="+mn-cs"/>
      </a:defRPr>
    </a:lvl1pPr>
    <a:lvl2pPr marL="457200" algn="l" rtl="0" fontAlgn="base">
      <a:spcBef>
        <a:spcPct val="0"/>
      </a:spcBef>
      <a:spcAft>
        <a:spcPct val="0"/>
      </a:spcAft>
      <a:buFont typeface="Times" charset="0"/>
      <a:buChar char="•"/>
      <a:defRPr sz="2400" kern="1200">
        <a:solidFill>
          <a:schemeClr val="tx1"/>
        </a:solidFill>
        <a:latin typeface="Arial" charset="0"/>
        <a:ea typeface="+mn-ea"/>
        <a:cs typeface="+mn-cs"/>
      </a:defRPr>
    </a:lvl2pPr>
    <a:lvl3pPr marL="914400" algn="l" rtl="0" fontAlgn="base">
      <a:spcBef>
        <a:spcPct val="0"/>
      </a:spcBef>
      <a:spcAft>
        <a:spcPct val="0"/>
      </a:spcAft>
      <a:buFont typeface="Times" charset="0"/>
      <a:buChar char="•"/>
      <a:defRPr sz="2400" kern="1200">
        <a:solidFill>
          <a:schemeClr val="tx1"/>
        </a:solidFill>
        <a:latin typeface="Arial" charset="0"/>
        <a:ea typeface="+mn-ea"/>
        <a:cs typeface="+mn-cs"/>
      </a:defRPr>
    </a:lvl3pPr>
    <a:lvl4pPr marL="1371600" algn="l" rtl="0" fontAlgn="base">
      <a:spcBef>
        <a:spcPct val="0"/>
      </a:spcBef>
      <a:spcAft>
        <a:spcPct val="0"/>
      </a:spcAft>
      <a:buFont typeface="Times" charset="0"/>
      <a:buChar char="•"/>
      <a:defRPr sz="2400" kern="1200">
        <a:solidFill>
          <a:schemeClr val="tx1"/>
        </a:solidFill>
        <a:latin typeface="Arial" charset="0"/>
        <a:ea typeface="+mn-ea"/>
        <a:cs typeface="+mn-cs"/>
      </a:defRPr>
    </a:lvl4pPr>
    <a:lvl5pPr marL="1828800" algn="l" rtl="0" fontAlgn="base">
      <a:spcBef>
        <a:spcPct val="0"/>
      </a:spcBef>
      <a:spcAft>
        <a:spcPct val="0"/>
      </a:spcAft>
      <a:buFont typeface="Times" charset="0"/>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3105"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0000"/>
    <a:srgbClr val="0080FF"/>
    <a:srgbClr val="FF00FF"/>
    <a:srgbClr val="F3F3F3"/>
    <a:srgbClr val="C0C0C0"/>
    <a:srgbClr val="F3CCC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86380" autoAdjust="0"/>
  </p:normalViewPr>
  <p:slideViewPr>
    <p:cSldViewPr>
      <p:cViewPr varScale="1">
        <p:scale>
          <a:sx n="75" d="100"/>
          <a:sy n="75" d="100"/>
        </p:scale>
        <p:origin x="1176" y="66"/>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2016" y="-90"/>
      </p:cViewPr>
      <p:guideLst>
        <p:guide orient="horz" pos="3105"/>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2839"/>
          </a:xfrm>
          <a:prstGeom prst="rect">
            <a:avLst/>
          </a:prstGeom>
        </p:spPr>
        <p:txBody>
          <a:bodyPr vert="horz" lIns="91440" tIns="45720" rIns="91440" bIns="45720" rtlCol="0"/>
          <a:lstStyle>
            <a:lvl1pPr algn="l">
              <a:defRPr sz="1200"/>
            </a:lvl1pPr>
          </a:lstStyle>
          <a:p>
            <a:pPr>
              <a:buNone/>
            </a:pPr>
            <a:endParaRPr lang="de-DE" dirty="0"/>
          </a:p>
        </p:txBody>
      </p:sp>
      <p:sp>
        <p:nvSpPr>
          <p:cNvPr id="3" name="Datumsplatzhalter 2"/>
          <p:cNvSpPr>
            <a:spLocks noGrp="1"/>
          </p:cNvSpPr>
          <p:nvPr>
            <p:ph type="dt" sz="quarter" idx="1"/>
          </p:nvPr>
        </p:nvSpPr>
        <p:spPr>
          <a:xfrm>
            <a:off x="3850443" y="0"/>
            <a:ext cx="2945659" cy="492839"/>
          </a:xfrm>
          <a:prstGeom prst="rect">
            <a:avLst/>
          </a:prstGeom>
        </p:spPr>
        <p:txBody>
          <a:bodyPr vert="horz" lIns="91440" tIns="45720" rIns="91440" bIns="45720" rtlCol="0"/>
          <a:lstStyle>
            <a:lvl1pPr algn="r">
              <a:defRPr sz="1200"/>
            </a:lvl1pPr>
          </a:lstStyle>
          <a:p>
            <a:pPr>
              <a:buNone/>
            </a:pPr>
            <a:fld id="{CF8672DE-4039-418D-BCAE-9234AF782190}" type="datetimeFigureOut">
              <a:rPr lang="de-DE" smtClean="0"/>
              <a:pPr>
                <a:buNone/>
              </a:pPr>
              <a:t>13.07.2015</a:t>
            </a:fld>
            <a:endParaRPr lang="de-DE" dirty="0"/>
          </a:p>
        </p:txBody>
      </p:sp>
      <p:sp>
        <p:nvSpPr>
          <p:cNvPr id="4" name="Fußzeilenplatzhalter 3"/>
          <p:cNvSpPr>
            <a:spLocks noGrp="1"/>
          </p:cNvSpPr>
          <p:nvPr>
            <p:ph type="ftr" sz="quarter" idx="2"/>
          </p:nvPr>
        </p:nvSpPr>
        <p:spPr>
          <a:xfrm>
            <a:off x="0" y="9362238"/>
            <a:ext cx="2945659" cy="492839"/>
          </a:xfrm>
          <a:prstGeom prst="rect">
            <a:avLst/>
          </a:prstGeom>
        </p:spPr>
        <p:txBody>
          <a:bodyPr vert="horz" lIns="91440" tIns="45720" rIns="91440" bIns="45720" rtlCol="0" anchor="b"/>
          <a:lstStyle>
            <a:lvl1pPr algn="l">
              <a:defRPr sz="1200"/>
            </a:lvl1pPr>
          </a:lstStyle>
          <a:p>
            <a:pPr>
              <a:buNone/>
            </a:pPr>
            <a:endParaRPr lang="de-DE" dirty="0"/>
          </a:p>
        </p:txBody>
      </p:sp>
      <p:sp>
        <p:nvSpPr>
          <p:cNvPr id="5" name="Foliennummernplatzhalter 4"/>
          <p:cNvSpPr>
            <a:spLocks noGrp="1"/>
          </p:cNvSpPr>
          <p:nvPr>
            <p:ph type="sldNum" sz="quarter" idx="3"/>
          </p:nvPr>
        </p:nvSpPr>
        <p:spPr>
          <a:xfrm>
            <a:off x="3850443" y="9362238"/>
            <a:ext cx="2945659" cy="492839"/>
          </a:xfrm>
          <a:prstGeom prst="rect">
            <a:avLst/>
          </a:prstGeom>
        </p:spPr>
        <p:txBody>
          <a:bodyPr vert="horz" lIns="91440" tIns="45720" rIns="91440" bIns="45720" rtlCol="0" anchor="b"/>
          <a:lstStyle>
            <a:lvl1pPr algn="r">
              <a:defRPr sz="1200"/>
            </a:lvl1pPr>
          </a:lstStyle>
          <a:p>
            <a:pPr>
              <a:buNone/>
            </a:pPr>
            <a:fld id="{2ABF21B4-61E5-4662-98E2-D6EA66E8CC48}" type="slidenum">
              <a:rPr lang="de-DE" smtClean="0"/>
              <a:pPr>
                <a:buNone/>
              </a:pPr>
              <a:t>‹Nr.›</a:t>
            </a:fld>
            <a:endParaRPr lang="de-DE" dirty="0"/>
          </a:p>
        </p:txBody>
      </p:sp>
    </p:spTree>
    <p:extLst>
      <p:ext uri="{BB962C8B-B14F-4D97-AF65-F5344CB8AC3E}">
        <p14:creationId xmlns:p14="http://schemas.microsoft.com/office/powerpoint/2010/main" val="1298018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28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buFontTx/>
              <a:buNone/>
              <a:defRPr sz="1200">
                <a:latin typeface="Arial" pitchFamily="34" charset="0"/>
                <a:cs typeface="Arial" pitchFamily="34" charset="0"/>
              </a:defRPr>
            </a:lvl1pPr>
          </a:lstStyle>
          <a:p>
            <a:endParaRPr lang="de-DE"/>
          </a:p>
        </p:txBody>
      </p:sp>
      <p:sp>
        <p:nvSpPr>
          <p:cNvPr id="3075" name="Rectangle 3"/>
          <p:cNvSpPr>
            <a:spLocks noGrp="1" noChangeArrowheads="1"/>
          </p:cNvSpPr>
          <p:nvPr>
            <p:ph type="dt" idx="1"/>
          </p:nvPr>
        </p:nvSpPr>
        <p:spPr bwMode="auto">
          <a:xfrm>
            <a:off x="3852016" y="0"/>
            <a:ext cx="2945659" cy="4928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buFontTx/>
              <a:buNone/>
              <a:defRPr sz="1200">
                <a:latin typeface="Arial" pitchFamily="34" charset="0"/>
                <a:cs typeface="Arial" pitchFamily="34" charset="0"/>
              </a:defRPr>
            </a:lvl1pPr>
          </a:lstStyle>
          <a:p>
            <a:endParaRPr lang="de-DE"/>
          </a:p>
        </p:txBody>
      </p:sp>
      <p:sp>
        <p:nvSpPr>
          <p:cNvPr id="3076" name="Rectangle 4"/>
          <p:cNvSpPr>
            <a:spLocks noGrp="1" noRot="1" noChangeAspect="1" noChangeArrowheads="1" noTextEdit="1"/>
          </p:cNvSpPr>
          <p:nvPr>
            <p:ph type="sldImg" idx="2"/>
          </p:nvPr>
        </p:nvSpPr>
        <p:spPr bwMode="auto">
          <a:xfrm>
            <a:off x="935038" y="739775"/>
            <a:ext cx="4927600" cy="36957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906357" y="4681974"/>
            <a:ext cx="4984962" cy="4435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3078" name="Rectangle 6"/>
          <p:cNvSpPr>
            <a:spLocks noGrp="1" noChangeArrowheads="1"/>
          </p:cNvSpPr>
          <p:nvPr>
            <p:ph type="ftr" sz="quarter" idx="4"/>
          </p:nvPr>
        </p:nvSpPr>
        <p:spPr bwMode="auto">
          <a:xfrm>
            <a:off x="0" y="9363949"/>
            <a:ext cx="2945659" cy="4928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buFontTx/>
              <a:buNone/>
              <a:defRPr sz="1200">
                <a:latin typeface="Arial" pitchFamily="34" charset="0"/>
                <a:cs typeface="Arial" pitchFamily="34" charset="0"/>
              </a:defRPr>
            </a:lvl1pPr>
          </a:lstStyle>
          <a:p>
            <a:endParaRPr lang="de-DE"/>
          </a:p>
        </p:txBody>
      </p:sp>
      <p:sp>
        <p:nvSpPr>
          <p:cNvPr id="3079" name="Rectangle 7"/>
          <p:cNvSpPr>
            <a:spLocks noGrp="1" noChangeArrowheads="1"/>
          </p:cNvSpPr>
          <p:nvPr>
            <p:ph type="sldNum" sz="quarter" idx="5"/>
          </p:nvPr>
        </p:nvSpPr>
        <p:spPr bwMode="auto">
          <a:xfrm>
            <a:off x="3852016" y="9363949"/>
            <a:ext cx="2945659" cy="4928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buFontTx/>
              <a:buNone/>
              <a:defRPr sz="1200">
                <a:latin typeface="Arial" pitchFamily="34" charset="0"/>
                <a:cs typeface="Arial" pitchFamily="34" charset="0"/>
              </a:defRPr>
            </a:lvl1pPr>
          </a:lstStyle>
          <a:p>
            <a:fld id="{604E1046-6DCB-4318-8475-7B0E0D6CDDD6}" type="slidenum">
              <a:rPr lang="de-DE" smtClean="0"/>
              <a:pPr/>
              <a:t>‹Nr.›</a:t>
            </a:fld>
            <a:endParaRPr lang="de-DE"/>
          </a:p>
        </p:txBody>
      </p:sp>
    </p:spTree>
    <p:extLst>
      <p:ext uri="{BB962C8B-B14F-4D97-AF65-F5344CB8AC3E}">
        <p14:creationId xmlns:p14="http://schemas.microsoft.com/office/powerpoint/2010/main" val="14192109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l" rtl="0"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l" rtl="0"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l" rtl="0"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l" rtl="0"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04E1046-6DCB-4318-8475-7B0E0D6CDDD6}" type="slidenum">
              <a:rPr lang="de-DE" smtClean="0"/>
              <a:pPr/>
              <a:t>1</a:t>
            </a:fld>
            <a:endParaRPr lang="de-DE"/>
          </a:p>
        </p:txBody>
      </p:sp>
    </p:spTree>
    <p:extLst>
      <p:ext uri="{BB962C8B-B14F-4D97-AF65-F5344CB8AC3E}">
        <p14:creationId xmlns:p14="http://schemas.microsoft.com/office/powerpoint/2010/main" val="3681078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rgbClr val="FF0000"/>
        </a:solidFill>
        <a:effectLst/>
      </p:bgPr>
    </p:bg>
    <p:spTree>
      <p:nvGrpSpPr>
        <p:cNvPr id="1" name=""/>
        <p:cNvGrpSpPr/>
        <p:nvPr/>
      </p:nvGrpSpPr>
      <p:grpSpPr>
        <a:xfrm>
          <a:off x="0" y="0"/>
          <a:ext cx="0" cy="0"/>
          <a:chOff x="0" y="0"/>
          <a:chExt cx="0" cy="0"/>
        </a:xfrm>
      </p:grpSpPr>
      <p:sp>
        <p:nvSpPr>
          <p:cNvPr id="23565" name="Rectangle 13"/>
          <p:cNvSpPr>
            <a:spLocks noChangeArrowheads="1"/>
          </p:cNvSpPr>
          <p:nvPr userDrawn="1"/>
        </p:nvSpPr>
        <p:spPr bwMode="auto">
          <a:xfrm>
            <a:off x="0" y="3429000"/>
            <a:ext cx="9144000" cy="3429000"/>
          </a:xfrm>
          <a:prstGeom prst="rect">
            <a:avLst/>
          </a:prstGeom>
          <a:solidFill>
            <a:srgbClr val="FF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sp>
        <p:nvSpPr>
          <p:cNvPr id="23555" name="Rectangle 3"/>
          <p:cNvSpPr>
            <a:spLocks noChangeArrowheads="1"/>
          </p:cNvSpPr>
          <p:nvPr userDrawn="1"/>
        </p:nvSpPr>
        <p:spPr bwMode="auto">
          <a:xfrm>
            <a:off x="0" y="0"/>
            <a:ext cx="9144000" cy="3429000"/>
          </a:xfrm>
          <a:prstGeom prst="rect">
            <a:avLst/>
          </a:prstGeom>
          <a:solidFill>
            <a:srgbClr val="D9D9D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sp>
        <p:nvSpPr>
          <p:cNvPr id="23556" name="Rectangle 4"/>
          <p:cNvSpPr>
            <a:spLocks noGrp="1" noChangeArrowheads="1"/>
          </p:cNvSpPr>
          <p:nvPr>
            <p:ph type="ctrTitle"/>
          </p:nvPr>
        </p:nvSpPr>
        <p:spPr>
          <a:xfrm>
            <a:off x="515442" y="1065186"/>
            <a:ext cx="7200000" cy="540000"/>
          </a:xfrm>
        </p:spPr>
        <p:txBody>
          <a:bodyPr/>
          <a:lstStyle>
            <a:lvl1pPr>
              <a:lnSpc>
                <a:spcPts val="1600"/>
              </a:lnSpc>
              <a:defRPr sz="1600">
                <a:solidFill>
                  <a:schemeClr val="tx1"/>
                </a:solidFill>
              </a:defRPr>
            </a:lvl1pPr>
          </a:lstStyle>
          <a:p>
            <a:pPr lvl="0"/>
            <a:r>
              <a:rPr lang="de-DE" noProof="0" smtClean="0"/>
              <a:t>Titelmasterformat durch Klicken bearbeiten</a:t>
            </a:r>
            <a:endParaRPr lang="de-DE" noProof="0" dirty="0" smtClean="0"/>
          </a:p>
        </p:txBody>
      </p:sp>
      <p:sp>
        <p:nvSpPr>
          <p:cNvPr id="23557" name="Rectangle 5"/>
          <p:cNvSpPr>
            <a:spLocks noGrp="1" noChangeArrowheads="1"/>
          </p:cNvSpPr>
          <p:nvPr>
            <p:ph type="subTitle" idx="1"/>
          </p:nvPr>
        </p:nvSpPr>
        <p:spPr>
          <a:xfrm>
            <a:off x="503238" y="5397500"/>
            <a:ext cx="8558212" cy="1098550"/>
          </a:xfrm>
        </p:spPr>
        <p:txBody>
          <a:bodyPr/>
          <a:lstStyle>
            <a:lvl1pPr marL="0" indent="0">
              <a:lnSpc>
                <a:spcPts val="3600"/>
              </a:lnSpc>
              <a:spcBef>
                <a:spcPct val="0"/>
              </a:spcBef>
              <a:buFont typeface="Times" charset="0"/>
              <a:buNone/>
              <a:defRPr sz="3200">
                <a:solidFill>
                  <a:schemeClr val="bg1"/>
                </a:solidFill>
              </a:defRPr>
            </a:lvl1pPr>
          </a:lstStyle>
          <a:p>
            <a:pPr lvl="0"/>
            <a:r>
              <a:rPr lang="de-DE" noProof="0" smtClean="0"/>
              <a:t>Formatvorlage des Untertitelmasters durch Klicken bearbeiten</a:t>
            </a:r>
          </a:p>
        </p:txBody>
      </p:sp>
      <p:sp>
        <p:nvSpPr>
          <p:cNvPr id="23560" name="Text Box 8"/>
          <p:cNvSpPr txBox="1">
            <a:spLocks noChangeArrowheads="1"/>
          </p:cNvSpPr>
          <p:nvPr userDrawn="1"/>
        </p:nvSpPr>
        <p:spPr bwMode="auto">
          <a:xfrm>
            <a:off x="7642680" y="893710"/>
            <a:ext cx="554639" cy="1410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eaLnBrk="0" hangingPunct="0">
              <a:lnSpc>
                <a:spcPts val="1100"/>
              </a:lnSpc>
              <a:buFontTx/>
              <a:buNone/>
            </a:pPr>
            <a:r>
              <a:rPr lang="de-DE" sz="1000" b="1" dirty="0" smtClean="0"/>
              <a:t>Vorstand</a:t>
            </a:r>
            <a:endParaRPr lang="de-DE" sz="1000" b="1" dirty="0"/>
          </a:p>
        </p:txBody>
      </p:sp>
      <p:sp>
        <p:nvSpPr>
          <p:cNvPr id="23561" name="Line 9"/>
          <p:cNvSpPr>
            <a:spLocks noChangeShapeType="1"/>
          </p:cNvSpPr>
          <p:nvPr userDrawn="1"/>
        </p:nvSpPr>
        <p:spPr bwMode="auto">
          <a:xfrm flipH="1">
            <a:off x="7560000" y="765175"/>
            <a:ext cx="0" cy="269599"/>
          </a:xfrm>
          <a:prstGeom prst="line">
            <a:avLst/>
          </a:prstGeom>
          <a:noFill/>
          <a:ln w="1016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sp>
        <p:nvSpPr>
          <p:cNvPr id="23567" name="Rectangle 15"/>
          <p:cNvSpPr>
            <a:spLocks noChangeArrowheads="1"/>
          </p:cNvSpPr>
          <p:nvPr userDrawn="1"/>
        </p:nvSpPr>
        <p:spPr bwMode="auto">
          <a:xfrm>
            <a:off x="503238" y="1619250"/>
            <a:ext cx="8677275" cy="3598863"/>
          </a:xfrm>
          <a:prstGeom prst="rect">
            <a:avLst/>
          </a:prstGeom>
          <a:solidFill>
            <a:schemeClr val="bg1"/>
          </a:solidFill>
          <a:ln w="1016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pic>
        <p:nvPicPr>
          <p:cNvPr id="10" name="Picture 2" descr="C:\Users\stieberc\Desktop\Logo_ppt.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0000" y="0"/>
            <a:ext cx="7200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 Box 10"/>
          <p:cNvSpPr txBox="1">
            <a:spLocks noChangeArrowheads="1"/>
          </p:cNvSpPr>
          <p:nvPr userDrawn="1"/>
        </p:nvSpPr>
        <p:spPr bwMode="auto">
          <a:xfrm>
            <a:off x="5986726" y="770773"/>
            <a:ext cx="1485900" cy="28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buFont typeface="Times" charset="0"/>
              <a:buChar char="•"/>
              <a:defRPr sz="2400">
                <a:solidFill>
                  <a:schemeClr val="tx1"/>
                </a:solidFill>
                <a:latin typeface="Arial" charset="0"/>
              </a:defRPr>
            </a:lvl6pPr>
            <a:lvl7pPr marL="2971800" indent="-228600" eaLnBrk="0" fontAlgn="base" hangingPunct="0">
              <a:spcBef>
                <a:spcPct val="0"/>
              </a:spcBef>
              <a:spcAft>
                <a:spcPct val="0"/>
              </a:spcAft>
              <a:buFont typeface="Times" charset="0"/>
              <a:buChar char="•"/>
              <a:defRPr sz="2400">
                <a:solidFill>
                  <a:schemeClr val="tx1"/>
                </a:solidFill>
                <a:latin typeface="Arial" charset="0"/>
              </a:defRPr>
            </a:lvl7pPr>
            <a:lvl8pPr marL="3429000" indent="-228600" eaLnBrk="0" fontAlgn="base" hangingPunct="0">
              <a:spcBef>
                <a:spcPct val="0"/>
              </a:spcBef>
              <a:spcAft>
                <a:spcPct val="0"/>
              </a:spcAft>
              <a:buFont typeface="Times" charset="0"/>
              <a:buChar char="•"/>
              <a:defRPr sz="2400">
                <a:solidFill>
                  <a:schemeClr val="tx1"/>
                </a:solidFill>
                <a:latin typeface="Arial" charset="0"/>
              </a:defRPr>
            </a:lvl8pPr>
            <a:lvl9pPr marL="3886200" indent="-228600" eaLnBrk="0" fontAlgn="base" hangingPunct="0">
              <a:spcBef>
                <a:spcPct val="0"/>
              </a:spcBef>
              <a:spcAft>
                <a:spcPct val="0"/>
              </a:spcAft>
              <a:buFont typeface="Times" charset="0"/>
              <a:buChar char="•"/>
              <a:defRPr sz="2400">
                <a:solidFill>
                  <a:schemeClr val="tx1"/>
                </a:solidFill>
                <a:latin typeface="Arial" charset="0"/>
              </a:defRPr>
            </a:lvl9pPr>
          </a:lstStyle>
          <a:p>
            <a:pPr algn="r">
              <a:lnSpc>
                <a:spcPts val="1100"/>
              </a:lnSpc>
              <a:buFontTx/>
              <a:buNone/>
              <a:defRPr/>
            </a:pPr>
            <a:r>
              <a:rPr lang="de-DE" sz="1000" b="1" dirty="0" smtClean="0"/>
              <a:t>Arbeitsgestaltung</a:t>
            </a:r>
          </a:p>
          <a:p>
            <a:pPr algn="r">
              <a:lnSpc>
                <a:spcPts val="1100"/>
              </a:lnSpc>
              <a:buFontTx/>
              <a:buNone/>
              <a:defRPr/>
            </a:pPr>
            <a:r>
              <a:rPr lang="de-DE" sz="1000" b="1" dirty="0" smtClean="0"/>
              <a:t> und Gesundheitsschutz</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p:cNvSpPr>
            <a:spLocks noGrp="1"/>
          </p:cNvSpPr>
          <p:nvPr>
            <p:ph type="title"/>
          </p:nvPr>
        </p:nvSpPr>
        <p:spPr>
          <a:xfrm>
            <a:off x="1619250" y="1484784"/>
            <a:ext cx="7200000" cy="540000"/>
          </a:xfrm>
        </p:spPr>
        <p:txBody>
          <a:bodyPr/>
          <a:lstStyle/>
          <a:p>
            <a:r>
              <a:rPr lang="de-DE" smtClean="0"/>
              <a:t>Titelmasterformat durch Klicken bearbeiten</a:t>
            </a:r>
            <a:endParaRPr lang="de-DE" dirty="0"/>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a:xfrm>
            <a:off x="184150" y="6589713"/>
            <a:ext cx="4385816" cy="153888"/>
          </a:xfrm>
        </p:spPr>
        <p:txBody>
          <a:bodyPr/>
          <a:lstStyle>
            <a:lvl1pPr>
              <a:defRPr/>
            </a:lvl1pPr>
          </a:lstStyle>
          <a:p>
            <a:r>
              <a:rPr lang="de-DE" dirty="0" smtClean="0"/>
              <a:t>Manfred Scherbaum, Ressort Arbeitsgestaltung und Gesundheitsschutz</a:t>
            </a:r>
            <a:endParaRPr lang="de-DE" dirty="0"/>
          </a:p>
        </p:txBody>
      </p:sp>
      <p:sp>
        <p:nvSpPr>
          <p:cNvPr id="7" name="Textplatzhalter 6"/>
          <p:cNvSpPr>
            <a:spLocks noGrp="1"/>
          </p:cNvSpPr>
          <p:nvPr>
            <p:ph type="body" sz="quarter" idx="12"/>
          </p:nvPr>
        </p:nvSpPr>
        <p:spPr>
          <a:xfrm>
            <a:off x="1619250" y="2348880"/>
            <a:ext cx="7201172" cy="400112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159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Text 2-spalti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a:xfrm>
            <a:off x="1619251" y="2338388"/>
            <a:ext cx="3456806" cy="3986212"/>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Inhaltsplatzhalter 2"/>
          <p:cNvSpPr>
            <a:spLocks noGrp="1"/>
          </p:cNvSpPr>
          <p:nvPr>
            <p:ph idx="12"/>
          </p:nvPr>
        </p:nvSpPr>
        <p:spPr>
          <a:xfrm>
            <a:off x="5292080" y="2348880"/>
            <a:ext cx="3456806" cy="3986212"/>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301363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2546731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Freifläch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259134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1619250" y="1619250"/>
            <a:ext cx="7200000" cy="540000"/>
          </a:xfrm>
        </p:spPr>
        <p:txBody>
          <a:bodyPr/>
          <a:lstStyle/>
          <a:p>
            <a:r>
              <a:rPr lang="de-DE" smtClean="0"/>
              <a:t>Titelmasterformat durch Klicken bearbeiten</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8" name="Diagrammplatzhalter 7"/>
          <p:cNvSpPr>
            <a:spLocks noGrp="1"/>
          </p:cNvSpPr>
          <p:nvPr>
            <p:ph type="chart" sz="quarter" idx="12"/>
          </p:nvPr>
        </p:nvSpPr>
        <p:spPr>
          <a:xfrm>
            <a:off x="1619250" y="2420888"/>
            <a:ext cx="7273230" cy="3960440"/>
          </a:xfrm>
        </p:spPr>
        <p:txBody>
          <a:bodyPr/>
          <a:lstStyle>
            <a:lvl1pPr marL="0" indent="0">
              <a:buFontTx/>
              <a:buNone/>
              <a:defRPr/>
            </a:lvl1pPr>
          </a:lstStyle>
          <a:p>
            <a:r>
              <a:rPr lang="de-DE" smtClean="0"/>
              <a:t>Diagramm durch Klicken auf Symbol hinzufügen</a:t>
            </a:r>
            <a:endParaRPr lang="de-DE" dirty="0"/>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3845389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0" y="6477000"/>
            <a:ext cx="9144000" cy="381000"/>
          </a:xfrm>
          <a:prstGeom prst="rect">
            <a:avLst/>
          </a:prstGeom>
          <a:solidFill>
            <a:srgbClr val="FF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0" hangingPunct="0">
              <a:buFontTx/>
              <a:buNone/>
            </a:pPr>
            <a:endParaRPr lang="de-DE">
              <a:latin typeface="Times" charset="0"/>
            </a:endParaRPr>
          </a:p>
        </p:txBody>
      </p:sp>
      <p:sp>
        <p:nvSpPr>
          <p:cNvPr id="1042" name="Rectangle 18"/>
          <p:cNvSpPr>
            <a:spLocks noChangeArrowheads="1"/>
          </p:cNvSpPr>
          <p:nvPr/>
        </p:nvSpPr>
        <p:spPr bwMode="auto">
          <a:xfrm>
            <a:off x="0" y="0"/>
            <a:ext cx="9144000" cy="1258888"/>
          </a:xfrm>
          <a:prstGeom prst="rect">
            <a:avLst/>
          </a:prstGeom>
          <a:solidFill>
            <a:srgbClr val="FF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sp>
        <p:nvSpPr>
          <p:cNvPr id="1026" name="Rectangle 2"/>
          <p:cNvSpPr>
            <a:spLocks noGrp="1" noChangeArrowheads="1"/>
          </p:cNvSpPr>
          <p:nvPr>
            <p:ph type="title"/>
          </p:nvPr>
        </p:nvSpPr>
        <p:spPr bwMode="auto">
          <a:xfrm>
            <a:off x="1619250" y="1484784"/>
            <a:ext cx="7200000" cy="5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1619250" y="2338388"/>
            <a:ext cx="7197725" cy="3986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030" name="Rectangle 6"/>
          <p:cNvSpPr>
            <a:spLocks noGrp="1" noChangeArrowheads="1"/>
          </p:cNvSpPr>
          <p:nvPr>
            <p:ph type="sldNum" sz="quarter" idx="4"/>
          </p:nvPr>
        </p:nvSpPr>
        <p:spPr bwMode="auto">
          <a:xfrm>
            <a:off x="8582025" y="6589713"/>
            <a:ext cx="23495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algn="r" eaLnBrk="0" hangingPunct="0">
              <a:lnSpc>
                <a:spcPts val="1200"/>
              </a:lnSpc>
              <a:buFontTx/>
              <a:buNone/>
              <a:defRPr sz="900" b="1">
                <a:solidFill>
                  <a:schemeClr val="bg1"/>
                </a:solidFill>
              </a:defRPr>
            </a:lvl1pPr>
          </a:lstStyle>
          <a:p>
            <a:fld id="{568E1DE0-F549-45DE-B7A4-3ABD08E80195}" type="slidenum">
              <a:rPr lang="de-DE"/>
              <a:pPr/>
              <a:t>‹Nr.›</a:t>
            </a:fld>
            <a:endParaRPr lang="de-DE">
              <a:solidFill>
                <a:schemeClr val="tx1"/>
              </a:solidFill>
            </a:endParaRPr>
          </a:p>
        </p:txBody>
      </p:sp>
      <p:sp>
        <p:nvSpPr>
          <p:cNvPr id="1043" name="Text Box 19"/>
          <p:cNvSpPr txBox="1">
            <a:spLocks noChangeArrowheads="1"/>
          </p:cNvSpPr>
          <p:nvPr/>
        </p:nvSpPr>
        <p:spPr bwMode="auto">
          <a:xfrm>
            <a:off x="7658100" y="1016223"/>
            <a:ext cx="554639" cy="1410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eaLnBrk="0" hangingPunct="0">
              <a:lnSpc>
                <a:spcPts val="1100"/>
              </a:lnSpc>
              <a:buFontTx/>
              <a:buNone/>
            </a:pPr>
            <a:r>
              <a:rPr lang="de-DE" sz="1000" b="1" dirty="0" smtClean="0">
                <a:solidFill>
                  <a:schemeClr val="bg1"/>
                </a:solidFill>
              </a:rPr>
              <a:t>Vorstand</a:t>
            </a:r>
            <a:endParaRPr lang="de-DE" sz="1000" b="1" dirty="0">
              <a:solidFill>
                <a:schemeClr val="bg1"/>
              </a:solidFill>
            </a:endParaRPr>
          </a:p>
        </p:txBody>
      </p:sp>
      <p:sp>
        <p:nvSpPr>
          <p:cNvPr id="1029" name="Rectangle 5"/>
          <p:cNvSpPr>
            <a:spLocks noGrp="1" noChangeArrowheads="1"/>
          </p:cNvSpPr>
          <p:nvPr>
            <p:ph type="ftr" sz="quarter" idx="3"/>
          </p:nvPr>
        </p:nvSpPr>
        <p:spPr bwMode="auto">
          <a:xfrm>
            <a:off x="184150" y="6589713"/>
            <a:ext cx="4385816" cy="15388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eaLnBrk="0" hangingPunct="0">
              <a:lnSpc>
                <a:spcPts val="1200"/>
              </a:lnSpc>
              <a:buFontTx/>
              <a:buNone/>
              <a:defRPr sz="1000" b="1">
                <a:solidFill>
                  <a:schemeClr val="bg1"/>
                </a:solidFill>
              </a:defRPr>
            </a:lvl1pPr>
          </a:lstStyle>
          <a:p>
            <a:r>
              <a:rPr lang="de-DE" dirty="0" smtClean="0"/>
              <a:t>Manfred Scherbaum, Ressort Arbeitsgestaltung und Gesundheitsschutz</a:t>
            </a:r>
            <a:endParaRPr lang="de-DE" dirty="0"/>
          </a:p>
        </p:txBody>
      </p:sp>
      <p:pic>
        <p:nvPicPr>
          <p:cNvPr id="12" name="Picture 2" descr="C:\Users\stieberc\Desktop\Logo_ppt.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200000" y="0"/>
            <a:ext cx="7200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 Box 11"/>
          <p:cNvSpPr txBox="1">
            <a:spLocks noChangeArrowheads="1"/>
          </p:cNvSpPr>
          <p:nvPr userDrawn="1"/>
        </p:nvSpPr>
        <p:spPr bwMode="auto">
          <a:xfrm>
            <a:off x="5975351" y="872400"/>
            <a:ext cx="1485900" cy="27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buFont typeface="Times" charset="0"/>
              <a:buChar char="•"/>
              <a:defRPr sz="2400">
                <a:solidFill>
                  <a:schemeClr val="tx1"/>
                </a:solidFill>
                <a:latin typeface="Arial" charset="0"/>
              </a:defRPr>
            </a:lvl6pPr>
            <a:lvl7pPr marL="2971800" indent="-228600" eaLnBrk="0" fontAlgn="base" hangingPunct="0">
              <a:spcBef>
                <a:spcPct val="0"/>
              </a:spcBef>
              <a:spcAft>
                <a:spcPct val="0"/>
              </a:spcAft>
              <a:buFont typeface="Times" charset="0"/>
              <a:buChar char="•"/>
              <a:defRPr sz="2400">
                <a:solidFill>
                  <a:schemeClr val="tx1"/>
                </a:solidFill>
                <a:latin typeface="Arial" charset="0"/>
              </a:defRPr>
            </a:lvl7pPr>
            <a:lvl8pPr marL="3429000" indent="-228600" eaLnBrk="0" fontAlgn="base" hangingPunct="0">
              <a:spcBef>
                <a:spcPct val="0"/>
              </a:spcBef>
              <a:spcAft>
                <a:spcPct val="0"/>
              </a:spcAft>
              <a:buFont typeface="Times" charset="0"/>
              <a:buChar char="•"/>
              <a:defRPr sz="2400">
                <a:solidFill>
                  <a:schemeClr val="tx1"/>
                </a:solidFill>
                <a:latin typeface="Arial" charset="0"/>
              </a:defRPr>
            </a:lvl8pPr>
            <a:lvl9pPr marL="3886200" indent="-228600" eaLnBrk="0" fontAlgn="base" hangingPunct="0">
              <a:spcBef>
                <a:spcPct val="0"/>
              </a:spcBef>
              <a:spcAft>
                <a:spcPct val="0"/>
              </a:spcAft>
              <a:buFont typeface="Times" charset="0"/>
              <a:buChar char="•"/>
              <a:defRPr sz="2400">
                <a:solidFill>
                  <a:schemeClr val="tx1"/>
                </a:solidFill>
                <a:latin typeface="Arial" charset="0"/>
              </a:defRPr>
            </a:lvl9pPr>
          </a:lstStyle>
          <a:p>
            <a:pPr algn="r">
              <a:lnSpc>
                <a:spcPts val="1100"/>
              </a:lnSpc>
              <a:buFontTx/>
              <a:buNone/>
              <a:defRPr/>
            </a:pPr>
            <a:r>
              <a:rPr lang="de-DE" sz="1000" b="1" dirty="0" smtClean="0">
                <a:solidFill>
                  <a:schemeClr val="bg1"/>
                </a:solidFill>
              </a:rPr>
              <a:t>Arbeitsgestaltung</a:t>
            </a:r>
          </a:p>
          <a:p>
            <a:pPr algn="r">
              <a:lnSpc>
                <a:spcPts val="1100"/>
              </a:lnSpc>
              <a:buFontTx/>
              <a:buNone/>
              <a:defRPr/>
            </a:pPr>
            <a:r>
              <a:rPr lang="de-DE" sz="1000" b="1" dirty="0" smtClean="0">
                <a:solidFill>
                  <a:schemeClr val="bg1"/>
                </a:solidFill>
              </a:rPr>
              <a:t>und Gesundheitsschutz</a:t>
            </a:r>
          </a:p>
        </p:txBody>
      </p:sp>
      <p:sp>
        <p:nvSpPr>
          <p:cNvPr id="14" name="Line 10"/>
          <p:cNvSpPr>
            <a:spLocks noChangeShapeType="1"/>
          </p:cNvSpPr>
          <p:nvPr userDrawn="1"/>
        </p:nvSpPr>
        <p:spPr bwMode="auto">
          <a:xfrm>
            <a:off x="7559675" y="819150"/>
            <a:ext cx="0" cy="377825"/>
          </a:xfrm>
          <a:prstGeom prst="line">
            <a:avLst/>
          </a:prstGeom>
          <a:noFill/>
          <a:ln w="1016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1" r:id="rId4"/>
    <p:sldLayoutId id="2147483655" r:id="rId5"/>
    <p:sldLayoutId id="2147483650" r:id="rId6"/>
  </p:sldLayoutIdLst>
  <p:hf hdr="0" dt="0"/>
  <p:txStyles>
    <p:title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p:titleStyle>
    <p:bodyStyle>
      <a:lvl1pPr marL="254000" indent="-254000" algn="l" rtl="0" eaLnBrk="1" fontAlgn="base" hangingPunct="1">
        <a:lnSpc>
          <a:spcPts val="2200"/>
        </a:lnSpc>
        <a:spcBef>
          <a:spcPts val="1400"/>
        </a:spcBef>
        <a:spcAft>
          <a:spcPct val="0"/>
        </a:spcAft>
        <a:buSzPct val="120000"/>
        <a:buFont typeface="Times" charset="0"/>
        <a:buBlip>
          <a:blip r:embed="rId9"/>
        </a:buBlip>
        <a:defRPr b="1">
          <a:solidFill>
            <a:schemeClr val="tx1"/>
          </a:solidFill>
          <a:latin typeface="+mn-lt"/>
          <a:ea typeface="+mn-ea"/>
          <a:cs typeface="+mn-cs"/>
        </a:defRPr>
      </a:lvl1pPr>
      <a:lvl2pPr marL="584200" indent="-139700" algn="l" rtl="0" eaLnBrk="1" fontAlgn="base" hangingPunct="1">
        <a:lnSpc>
          <a:spcPts val="1600"/>
        </a:lnSpc>
        <a:spcBef>
          <a:spcPts val="800"/>
        </a:spcBef>
        <a:spcAft>
          <a:spcPct val="0"/>
        </a:spcAft>
        <a:buClr>
          <a:srgbClr val="FF0000"/>
        </a:buClr>
        <a:buFont typeface="Times" charset="0"/>
        <a:buChar char="•"/>
        <a:defRPr sz="1400">
          <a:solidFill>
            <a:schemeClr val="tx1"/>
          </a:solidFill>
          <a:latin typeface="+mn-lt"/>
        </a:defRPr>
      </a:lvl2pPr>
      <a:lvl3pPr marL="892175" indent="-117475" algn="l" rtl="0" eaLnBrk="1" fontAlgn="base" hangingPunct="1">
        <a:lnSpc>
          <a:spcPts val="1400"/>
        </a:lnSpc>
        <a:spcBef>
          <a:spcPts val="600"/>
        </a:spcBef>
        <a:spcAft>
          <a:spcPct val="0"/>
        </a:spcAft>
        <a:buClr>
          <a:schemeClr val="bg2"/>
        </a:buClr>
        <a:buFont typeface="Wingdings" charset="2"/>
        <a:buChar char="§"/>
        <a:defRPr sz="1200">
          <a:solidFill>
            <a:schemeClr val="tx1"/>
          </a:solidFill>
          <a:latin typeface="+mn-lt"/>
        </a:defRPr>
      </a:lvl3pPr>
      <a:lvl4pPr marL="1311275" indent="-228600" algn="l" rtl="0" eaLnBrk="1" fontAlgn="base" hangingPunct="1">
        <a:spcBef>
          <a:spcPct val="20000"/>
        </a:spcBef>
        <a:spcAft>
          <a:spcPct val="0"/>
        </a:spcAft>
        <a:defRPr sz="2000">
          <a:solidFill>
            <a:schemeClr val="tx1"/>
          </a:solidFill>
          <a:latin typeface="+mn-lt"/>
        </a:defRPr>
      </a:lvl4pPr>
      <a:lvl5pPr marL="1808163" indent="-306388" algn="l" rtl="0" eaLnBrk="1" fontAlgn="base" hangingPunct="1">
        <a:spcBef>
          <a:spcPct val="20000"/>
        </a:spcBef>
        <a:spcAft>
          <a:spcPct val="0"/>
        </a:spcAft>
        <a:defRPr sz="2000">
          <a:solidFill>
            <a:schemeClr val="tx1"/>
          </a:solidFill>
          <a:latin typeface="Times" charset="0"/>
        </a:defRPr>
      </a:lvl5pPr>
      <a:lvl6pPr marL="2265363" indent="-306388" algn="l" rtl="0" eaLnBrk="1" fontAlgn="base" hangingPunct="1">
        <a:spcBef>
          <a:spcPct val="20000"/>
        </a:spcBef>
        <a:spcAft>
          <a:spcPct val="0"/>
        </a:spcAft>
        <a:defRPr sz="2000">
          <a:solidFill>
            <a:schemeClr val="tx1"/>
          </a:solidFill>
          <a:latin typeface="Times" charset="0"/>
        </a:defRPr>
      </a:lvl6pPr>
      <a:lvl7pPr marL="2722563" indent="-306388" algn="l" rtl="0" eaLnBrk="1" fontAlgn="base" hangingPunct="1">
        <a:spcBef>
          <a:spcPct val="20000"/>
        </a:spcBef>
        <a:spcAft>
          <a:spcPct val="0"/>
        </a:spcAft>
        <a:defRPr sz="2000">
          <a:solidFill>
            <a:schemeClr val="tx1"/>
          </a:solidFill>
          <a:latin typeface="Times" charset="0"/>
        </a:defRPr>
      </a:lvl7pPr>
      <a:lvl8pPr marL="3179763" indent="-306388" algn="l" rtl="0" eaLnBrk="1" fontAlgn="base" hangingPunct="1">
        <a:spcBef>
          <a:spcPct val="20000"/>
        </a:spcBef>
        <a:spcAft>
          <a:spcPct val="0"/>
        </a:spcAft>
        <a:defRPr sz="2000">
          <a:solidFill>
            <a:schemeClr val="tx1"/>
          </a:solidFill>
          <a:latin typeface="Times" charset="0"/>
        </a:defRPr>
      </a:lvl8pPr>
      <a:lvl9pPr marL="3636963" indent="-306388" algn="l" rtl="0" eaLnBrk="1" fontAlgn="base" hangingPunct="1">
        <a:spcBef>
          <a:spcPct val="20000"/>
        </a:spcBef>
        <a:spcAft>
          <a:spcPct val="0"/>
        </a:spcAft>
        <a:defRPr sz="2000">
          <a:solidFill>
            <a:schemeClr val="tx1"/>
          </a:solidFill>
          <a:latin typeface="Times"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503238" y="5805264"/>
            <a:ext cx="8558212" cy="690786"/>
          </a:xfrm>
        </p:spPr>
        <p:txBody>
          <a:bodyPr/>
          <a:lstStyle/>
          <a:p>
            <a:pPr>
              <a:lnSpc>
                <a:spcPct val="100000"/>
              </a:lnSpc>
            </a:pPr>
            <a:r>
              <a:rPr lang="de-DE" sz="2000" dirty="0" smtClean="0"/>
              <a:t>Auf </a:t>
            </a:r>
            <a:r>
              <a:rPr lang="de-DE" sz="2000" smtClean="0"/>
              <a:t>Nummer </a:t>
            </a:r>
            <a:r>
              <a:rPr lang="de-DE" sz="2000"/>
              <a:t>S</a:t>
            </a:r>
            <a:r>
              <a:rPr lang="de-DE" sz="2000" smtClean="0"/>
              <a:t>icher </a:t>
            </a:r>
            <a:r>
              <a:rPr lang="de-DE" sz="2000" dirty="0" smtClean="0"/>
              <a:t>gehen –</a:t>
            </a:r>
            <a:br>
              <a:rPr lang="de-DE" sz="2000" dirty="0" smtClean="0"/>
            </a:br>
            <a:r>
              <a:rPr lang="de-DE" sz="2000" dirty="0" smtClean="0"/>
              <a:t>Die neue Betriebssicherheitsverordnung</a:t>
            </a:r>
            <a:endParaRPr lang="de-DE" sz="2000" dirty="0"/>
          </a:p>
        </p:txBody>
      </p:sp>
      <p:sp>
        <p:nvSpPr>
          <p:cNvPr id="4" name="Rectangle 7"/>
          <p:cNvSpPr>
            <a:spLocks noChangeArrowheads="1"/>
          </p:cNvSpPr>
          <p:nvPr/>
        </p:nvSpPr>
        <p:spPr bwMode="auto">
          <a:xfrm>
            <a:off x="539750" y="5300663"/>
            <a:ext cx="8496300" cy="20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lnSpc>
                <a:spcPts val="2200"/>
              </a:lnSpc>
              <a:spcBef>
                <a:spcPts val="1600"/>
              </a:spcBef>
              <a:buSzPct val="120000"/>
              <a:buBlip>
                <a:blip r:embed="rId3"/>
              </a:buBlip>
              <a:defRPr b="1">
                <a:solidFill>
                  <a:schemeClr val="tx1"/>
                </a:solidFill>
                <a:latin typeface="Arial" panose="020B0604020202020204" pitchFamily="34" charset="0"/>
              </a:defRPr>
            </a:lvl1pPr>
            <a:lvl2pPr marL="742950" indent="-285750" eaLnBrk="0" hangingPunct="0">
              <a:lnSpc>
                <a:spcPts val="1600"/>
              </a:lnSpc>
              <a:spcBef>
                <a:spcPts val="800"/>
              </a:spcBef>
              <a:buClr>
                <a:srgbClr val="FF0000"/>
              </a:buClr>
              <a:defRPr sz="1400">
                <a:solidFill>
                  <a:schemeClr val="tx1"/>
                </a:solidFill>
                <a:latin typeface="Arial" panose="020B0604020202020204" pitchFamily="34" charset="0"/>
              </a:defRPr>
            </a:lvl2pPr>
            <a:lvl3pPr marL="1143000" indent="-228600" eaLnBrk="0" hangingPunct="0">
              <a:lnSpc>
                <a:spcPts val="1400"/>
              </a:lnSpc>
              <a:spcBef>
                <a:spcPts val="600"/>
              </a:spcBef>
              <a:buClr>
                <a:schemeClr val="bg2"/>
              </a:buClr>
              <a:buFont typeface="Wingdings" panose="05000000000000000000" pitchFamily="2" charset="2"/>
              <a:buChar char="§"/>
              <a:defRPr sz="1200">
                <a:solidFill>
                  <a:schemeClr val="tx1"/>
                </a:solidFill>
                <a:latin typeface="Arial" panose="020B0604020202020204" pitchFamily="34" charset="0"/>
              </a:defRPr>
            </a:lvl3pPr>
            <a:lvl4pPr marL="1600200" indent="-228600" eaLnBrk="0" hangingPunct="0">
              <a:spcBef>
                <a:spcPct val="20000"/>
              </a:spcBef>
              <a:defRPr sz="2000">
                <a:solidFill>
                  <a:schemeClr val="tx1"/>
                </a:solidFill>
                <a:latin typeface="Arial" panose="020B0604020202020204" pitchFamily="34" charset="0"/>
              </a:defRPr>
            </a:lvl4pPr>
            <a:lvl5pPr marL="2057400" indent="-228600" eaLnBrk="0" hangingPunct="0">
              <a:spcBef>
                <a:spcPct val="20000"/>
              </a:spcBef>
              <a:defRPr sz="2000">
                <a:solidFill>
                  <a:schemeClr val="tx1"/>
                </a:solidFill>
                <a:latin typeface="Times" panose="02020603050405020304" pitchFamily="18" charset="0"/>
              </a:defRPr>
            </a:lvl5pPr>
            <a:lvl6pPr marL="2514600" indent="-228600" eaLnBrk="0" fontAlgn="base" hangingPunct="0">
              <a:spcBef>
                <a:spcPct val="20000"/>
              </a:spcBef>
              <a:spcAft>
                <a:spcPct val="0"/>
              </a:spcAft>
              <a:defRPr sz="2000">
                <a:solidFill>
                  <a:schemeClr val="tx1"/>
                </a:solidFill>
                <a:latin typeface="Times" panose="02020603050405020304" pitchFamily="18" charset="0"/>
              </a:defRPr>
            </a:lvl6pPr>
            <a:lvl7pPr marL="2971800" indent="-228600" eaLnBrk="0" fontAlgn="base" hangingPunct="0">
              <a:spcBef>
                <a:spcPct val="20000"/>
              </a:spcBef>
              <a:spcAft>
                <a:spcPct val="0"/>
              </a:spcAft>
              <a:defRPr sz="2000">
                <a:solidFill>
                  <a:schemeClr val="tx1"/>
                </a:solidFill>
                <a:latin typeface="Times" panose="02020603050405020304" pitchFamily="18" charset="0"/>
              </a:defRPr>
            </a:lvl7pPr>
            <a:lvl8pPr marL="3429000" indent="-228600" eaLnBrk="0" fontAlgn="base" hangingPunct="0">
              <a:spcBef>
                <a:spcPct val="20000"/>
              </a:spcBef>
              <a:spcAft>
                <a:spcPct val="0"/>
              </a:spcAft>
              <a:defRPr sz="2000">
                <a:solidFill>
                  <a:schemeClr val="tx1"/>
                </a:solidFill>
                <a:latin typeface="Times" panose="02020603050405020304" pitchFamily="18" charset="0"/>
              </a:defRPr>
            </a:lvl8pPr>
            <a:lvl9pPr marL="3886200" indent="-228600" eaLnBrk="0" fontAlgn="base" hangingPunct="0">
              <a:spcBef>
                <a:spcPct val="20000"/>
              </a:spcBef>
              <a:spcAft>
                <a:spcPct val="0"/>
              </a:spcAft>
              <a:defRPr sz="2000">
                <a:solidFill>
                  <a:schemeClr val="tx1"/>
                </a:solidFill>
                <a:latin typeface="Times" panose="02020603050405020304" pitchFamily="18" charset="0"/>
              </a:defRPr>
            </a:lvl9pPr>
          </a:lstStyle>
          <a:p>
            <a:pPr eaLnBrk="1" hangingPunct="1">
              <a:lnSpc>
                <a:spcPts val="1600"/>
              </a:lnSpc>
              <a:spcBef>
                <a:spcPct val="0"/>
              </a:spcBef>
              <a:buSzTx/>
              <a:buFontTx/>
              <a:buNone/>
            </a:pPr>
            <a:r>
              <a:rPr lang="de-DE" altLang="de-DE" sz="1400" b="0" dirty="0">
                <a:solidFill>
                  <a:schemeClr val="bg1"/>
                </a:solidFill>
              </a:rPr>
              <a:t>Manfred Scherbaum, Ressort Arbeitsgestaltung und Gesundheitsschutz beim Vorstand der IG Metall </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4272" y="1697736"/>
            <a:ext cx="6315456" cy="3462528"/>
          </a:xfrm>
          <a:prstGeom prst="rect">
            <a:avLst/>
          </a:prstGeom>
        </p:spPr>
      </p:pic>
      <p:sp>
        <p:nvSpPr>
          <p:cNvPr id="7" name="Textfeld 6"/>
          <p:cNvSpPr txBox="1"/>
          <p:nvPr/>
        </p:nvSpPr>
        <p:spPr>
          <a:xfrm>
            <a:off x="7884368" y="4581128"/>
            <a:ext cx="1008112" cy="461665"/>
          </a:xfrm>
          <a:prstGeom prst="rect">
            <a:avLst/>
          </a:prstGeom>
          <a:noFill/>
          <a:ln>
            <a:solidFill>
              <a:schemeClr val="bg1">
                <a:lumMod val="50000"/>
              </a:schemeClr>
            </a:solidFill>
          </a:ln>
        </p:spPr>
        <p:txBody>
          <a:bodyPr wrap="square" rtlCol="0">
            <a:spAutoFit/>
          </a:bodyPr>
          <a:lstStyle/>
          <a:p>
            <a:pPr>
              <a:buNone/>
            </a:pPr>
            <a:r>
              <a:rPr lang="de-DE" sz="800" dirty="0" smtClean="0"/>
              <a:t>(von der Titelseite des TIPP extra</a:t>
            </a:r>
            <a:br>
              <a:rPr lang="de-DE" sz="800" dirty="0" smtClean="0"/>
            </a:br>
            <a:r>
              <a:rPr lang="de-DE" sz="800" dirty="0" smtClean="0"/>
              <a:t>Juni 2015)</a:t>
            </a:r>
          </a:p>
        </p:txBody>
      </p:sp>
    </p:spTree>
    <p:extLst>
      <p:ext uri="{BB962C8B-B14F-4D97-AF65-F5344CB8AC3E}">
        <p14:creationId xmlns:p14="http://schemas.microsoft.com/office/powerpoint/2010/main" val="440432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dirty="0" smtClean="0">
                <a:solidFill>
                  <a:schemeClr val="bg1"/>
                </a:solidFill>
              </a:rPr>
              <a:t>Gliederung</a:t>
            </a:r>
            <a:endParaRPr lang="de-DE"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2</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platzhalter 4"/>
          <p:cNvSpPr>
            <a:spLocks noGrp="1"/>
          </p:cNvSpPr>
          <p:nvPr>
            <p:ph type="body" sz="quarter" idx="12"/>
          </p:nvPr>
        </p:nvSpPr>
        <p:spPr>
          <a:xfrm>
            <a:off x="683568" y="1628800"/>
            <a:ext cx="7201172" cy="4392488"/>
          </a:xfrm>
        </p:spPr>
        <p:txBody>
          <a:bodyPr/>
          <a:lstStyle/>
          <a:p>
            <a:r>
              <a:rPr lang="de-DE" dirty="0" smtClean="0"/>
              <a:t>Einordnung der neuen Verordnung in das Regelwerk des Arbeits- und Gesundheitsschutzes</a:t>
            </a:r>
          </a:p>
          <a:p>
            <a:r>
              <a:rPr lang="de-DE" dirty="0" smtClean="0"/>
              <a:t>Prozess der Novellierung</a:t>
            </a:r>
          </a:p>
          <a:p>
            <a:r>
              <a:rPr lang="de-DE" dirty="0"/>
              <a:t>Regelungsgegenstand</a:t>
            </a:r>
          </a:p>
          <a:p>
            <a:r>
              <a:rPr lang="de-DE" dirty="0"/>
              <a:t>wichtige Neuerungen</a:t>
            </a:r>
          </a:p>
          <a:p>
            <a:r>
              <a:rPr lang="de-DE" dirty="0" smtClean="0"/>
              <a:t>Konflikt um Paternoster/weitere Kritik</a:t>
            </a:r>
          </a:p>
          <a:p>
            <a:r>
              <a:rPr lang="de-DE" dirty="0" smtClean="0"/>
              <a:t>grundsätzliche Arbeitgeberpflichten</a:t>
            </a:r>
          </a:p>
          <a:p>
            <a:r>
              <a:rPr lang="de-DE" dirty="0" smtClean="0"/>
              <a:t>Gefährdungsbeurteilung und </a:t>
            </a:r>
            <a:r>
              <a:rPr lang="de-DE" i="1" dirty="0" smtClean="0"/>
              <a:t>Vereinfachtes Verfahren</a:t>
            </a:r>
            <a:endParaRPr lang="de-DE" dirty="0" smtClean="0"/>
          </a:p>
          <a:p>
            <a:r>
              <a:rPr lang="de-DE" dirty="0" smtClean="0"/>
              <a:t>Grobüberblick zu den Regelungen</a:t>
            </a:r>
          </a:p>
          <a:p>
            <a:r>
              <a:rPr lang="de-DE" dirty="0" smtClean="0"/>
              <a:t>Ansatzpunkte für Betriebsratshandeln</a:t>
            </a:r>
            <a:endParaRPr lang="de-DE" dirty="0"/>
          </a:p>
        </p:txBody>
      </p:sp>
    </p:spTree>
    <p:extLst>
      <p:ext uri="{BB962C8B-B14F-4D97-AF65-F5344CB8AC3E}">
        <p14:creationId xmlns:p14="http://schemas.microsoft.com/office/powerpoint/2010/main" val="2159673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dirty="0" smtClean="0">
                <a:solidFill>
                  <a:schemeClr val="bg1"/>
                </a:solidFill>
              </a:rPr>
              <a:t>Arbeitsschutzrecht –</a:t>
            </a:r>
            <a:br>
              <a:rPr lang="de-DE" dirty="0" smtClean="0">
                <a:solidFill>
                  <a:schemeClr val="bg1"/>
                </a:solidFill>
              </a:rPr>
            </a:br>
            <a:r>
              <a:rPr lang="de-DE" dirty="0" smtClean="0">
                <a:solidFill>
                  <a:schemeClr val="bg1"/>
                </a:solidFill>
              </a:rPr>
              <a:t>Grobüberblick</a:t>
            </a:r>
            <a:endParaRPr lang="de-DE"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3</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54" y="1557958"/>
            <a:ext cx="7877971" cy="4771090"/>
          </a:xfrm>
          <a:prstGeom prst="rect">
            <a:avLst/>
          </a:prstGeom>
          <a:solidFill>
            <a:srgbClr val="FFFF99"/>
          </a:solidFill>
        </p:spPr>
      </p:pic>
      <p:sp>
        <p:nvSpPr>
          <p:cNvPr id="7" name="Pfeil nach oben 6"/>
          <p:cNvSpPr/>
          <p:nvPr/>
        </p:nvSpPr>
        <p:spPr bwMode="auto">
          <a:xfrm rot="742230">
            <a:off x="3092465" y="3808191"/>
            <a:ext cx="288032" cy="1008112"/>
          </a:xfrm>
          <a:prstGeom prst="upArrow">
            <a:avLst/>
          </a:prstGeom>
          <a:solidFill>
            <a:srgbClr val="0070C0"/>
          </a:solidFill>
          <a:ln w="9525" cap="flat" cmpd="sng" algn="ctr">
            <a:solidFill>
              <a:schemeClr val="bg1">
                <a:lumMod val="50000"/>
              </a:schemeClr>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de-DE"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4179522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4</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10" name="Textfeld 9"/>
          <p:cNvSpPr txBox="1"/>
          <p:nvPr/>
        </p:nvSpPr>
        <p:spPr>
          <a:xfrm>
            <a:off x="467544" y="1426125"/>
            <a:ext cx="8208912" cy="4955203"/>
          </a:xfrm>
          <a:prstGeom prst="rect">
            <a:avLst/>
          </a:prstGeom>
          <a:noFill/>
          <a:ln>
            <a:noFill/>
          </a:ln>
        </p:spPr>
        <p:txBody>
          <a:bodyPr wrap="square" rtlCol="0">
            <a:spAutoFit/>
          </a:bodyPr>
          <a:lstStyle/>
          <a:p>
            <a:pPr>
              <a:buNone/>
            </a:pPr>
            <a:r>
              <a:rPr lang="de-DE" b="1" dirty="0" smtClean="0"/>
              <a:t>Verordnung über Sicherheit und Gesundheitsschutz bei der Verwendung von Arbeitsmitteln (Betriebssicherheitsverordnung – BetrSichV)</a:t>
            </a:r>
          </a:p>
          <a:p>
            <a:pPr>
              <a:buNone/>
            </a:pPr>
            <a:endParaRPr lang="de-DE" dirty="0"/>
          </a:p>
          <a:p>
            <a:pPr>
              <a:buNone/>
            </a:pPr>
            <a:r>
              <a:rPr lang="de-DE" sz="2000" dirty="0" smtClean="0"/>
              <a:t>§ 1 Abs. 1:</a:t>
            </a:r>
          </a:p>
          <a:p>
            <a:pPr>
              <a:buNone/>
            </a:pPr>
            <a:r>
              <a:rPr lang="de-DE" sz="2000" dirty="0" smtClean="0"/>
              <a:t>„Diese Verordnung gilt für die Verwendung von Arbeitsmitteln. Ziel dieser Verordnung ist es, die Sicherheit und den Schutz der Gesundheit von Beschäftigten bei der Verwendung von Arbeitsmitteln zu gewährleisten. Dies soll insbesondere erreicht werden durch</a:t>
            </a:r>
          </a:p>
          <a:p>
            <a:pPr marL="457200" indent="-457200">
              <a:buFont typeface="+mj-lt"/>
              <a:buAutoNum type="arabicPeriod"/>
            </a:pPr>
            <a:r>
              <a:rPr lang="de-DE" sz="2000" dirty="0"/>
              <a:t>d</a:t>
            </a:r>
            <a:r>
              <a:rPr lang="de-DE" sz="2000" dirty="0" smtClean="0"/>
              <a:t>ie </a:t>
            </a:r>
            <a:r>
              <a:rPr lang="de-DE" sz="2000" dirty="0"/>
              <a:t>A</a:t>
            </a:r>
            <a:r>
              <a:rPr lang="de-DE" sz="2000" dirty="0" smtClean="0"/>
              <a:t>uswahl geeigneter Arbeitsmittel und deren sichere Verwendung,</a:t>
            </a:r>
          </a:p>
          <a:p>
            <a:pPr marL="457200" indent="-457200">
              <a:buFont typeface="+mj-lt"/>
              <a:buAutoNum type="arabicPeriod"/>
            </a:pPr>
            <a:r>
              <a:rPr lang="de-DE" sz="2000" dirty="0"/>
              <a:t>d</a:t>
            </a:r>
            <a:r>
              <a:rPr lang="de-DE" sz="2000" dirty="0" smtClean="0"/>
              <a:t>ie für den vorgesehenen Verwendungszweck geeignete Gestaltung von Arbeits- und Fertigungsverfahren sowie</a:t>
            </a:r>
          </a:p>
          <a:p>
            <a:pPr marL="457200" indent="-457200">
              <a:buFont typeface="+mj-lt"/>
              <a:buAutoNum type="arabicPeriod"/>
            </a:pPr>
            <a:r>
              <a:rPr lang="de-DE" sz="2000" dirty="0" smtClean="0"/>
              <a:t>die Qualifikation und Unterweisung der Beschäftigten.</a:t>
            </a:r>
          </a:p>
          <a:p>
            <a:pPr>
              <a:buNone/>
            </a:pPr>
            <a:r>
              <a:rPr lang="de-DE" sz="2000" dirty="0" smtClean="0"/>
              <a:t>(…)“</a:t>
            </a:r>
          </a:p>
        </p:txBody>
      </p:sp>
      <p:sp>
        <p:nvSpPr>
          <p:cNvPr id="11" name="Titel 1"/>
          <p:cNvSpPr>
            <a:spLocks noGrp="1"/>
          </p:cNvSpPr>
          <p:nvPr>
            <p:ph type="title"/>
          </p:nvPr>
        </p:nvSpPr>
        <p:spPr>
          <a:xfrm>
            <a:off x="467544" y="548680"/>
            <a:ext cx="7200000" cy="540000"/>
          </a:xfrm>
        </p:spPr>
        <p:txBody>
          <a:bodyPr/>
          <a:lstStyle/>
          <a:p>
            <a:r>
              <a:rPr lang="de-DE" dirty="0" smtClean="0">
                <a:solidFill>
                  <a:schemeClr val="bg1"/>
                </a:solidFill>
              </a:rPr>
              <a:t>Die neue </a:t>
            </a:r>
            <a:r>
              <a:rPr lang="de-DE" dirty="0" err="1" smtClean="0">
                <a:solidFill>
                  <a:schemeClr val="bg1"/>
                </a:solidFill>
              </a:rPr>
              <a:t>BetrSichV</a:t>
            </a:r>
            <a:r>
              <a:rPr lang="de-DE" dirty="0" smtClean="0">
                <a:solidFill>
                  <a:schemeClr val="bg1"/>
                </a:solidFill>
              </a:rPr>
              <a:t> – Gegenstand,</a:t>
            </a:r>
            <a:br>
              <a:rPr lang="de-DE" dirty="0" smtClean="0">
                <a:solidFill>
                  <a:schemeClr val="bg1"/>
                </a:solidFill>
              </a:rPr>
            </a:br>
            <a:r>
              <a:rPr lang="de-DE" dirty="0" smtClean="0">
                <a:solidFill>
                  <a:schemeClr val="bg1"/>
                </a:solidFill>
              </a:rPr>
              <a:t>Zielsetzung und Ansatzpunkte</a:t>
            </a:r>
            <a:endParaRPr lang="de-DE" dirty="0">
              <a:solidFill>
                <a:schemeClr val="bg1"/>
              </a:solidFill>
            </a:endParaRPr>
          </a:p>
        </p:txBody>
      </p:sp>
    </p:spTree>
    <p:extLst>
      <p:ext uri="{BB962C8B-B14F-4D97-AF65-F5344CB8AC3E}">
        <p14:creationId xmlns:p14="http://schemas.microsoft.com/office/powerpoint/2010/main" val="3798410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5</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feld 4"/>
          <p:cNvSpPr txBox="1"/>
          <p:nvPr/>
        </p:nvSpPr>
        <p:spPr>
          <a:xfrm>
            <a:off x="467544" y="1484784"/>
            <a:ext cx="8114481" cy="4893647"/>
          </a:xfrm>
          <a:prstGeom prst="rect">
            <a:avLst/>
          </a:prstGeom>
          <a:noFill/>
          <a:ln>
            <a:noFill/>
          </a:ln>
        </p:spPr>
        <p:txBody>
          <a:bodyPr wrap="square" rtlCol="0">
            <a:spAutoFit/>
          </a:bodyPr>
          <a:lstStyle/>
          <a:p>
            <a:pPr>
              <a:buNone/>
            </a:pPr>
            <a:r>
              <a:rPr lang="de-DE" dirty="0" smtClean="0"/>
              <a:t>Die Begründung der Bundesregierung enthält folgende Punkte (in Stichworten):</a:t>
            </a:r>
          </a:p>
          <a:p>
            <a:pPr marL="342900" indent="-342900"/>
            <a:r>
              <a:rPr lang="de-DE" dirty="0" smtClean="0"/>
              <a:t>Beseitigung erheblicher rechtlicher und fachlicher Mängel der BetrSichV 2002</a:t>
            </a:r>
          </a:p>
          <a:p>
            <a:pPr marL="342900" indent="-342900"/>
            <a:r>
              <a:rPr lang="de-DE" dirty="0"/>
              <a:t>s</a:t>
            </a:r>
            <a:r>
              <a:rPr lang="de-DE" dirty="0" smtClean="0"/>
              <a:t>ystematisch bessere Umsetzung von EU-Recht</a:t>
            </a:r>
          </a:p>
          <a:p>
            <a:pPr marL="342900" indent="-342900"/>
            <a:r>
              <a:rPr lang="de-DE" dirty="0" smtClean="0"/>
              <a:t>Abbau von Standard- und Bürokratiekosten</a:t>
            </a:r>
          </a:p>
          <a:p>
            <a:pPr marL="342900" indent="-342900"/>
            <a:r>
              <a:rPr lang="de-DE" dirty="0" smtClean="0"/>
              <a:t>Beseitigung von Doppelregelungen (Explosionsschutz, Prüfung von Arbeitsmitteln)</a:t>
            </a:r>
          </a:p>
          <a:p>
            <a:pPr marL="342900" indent="-342900"/>
            <a:r>
              <a:rPr lang="de-DE" dirty="0"/>
              <a:t>b</a:t>
            </a:r>
            <a:r>
              <a:rPr lang="de-DE" dirty="0" smtClean="0"/>
              <a:t>essere Anpassung an Schnittstellen zu anderen Rechtsvorschriften (bes. ProdSG)</a:t>
            </a:r>
          </a:p>
          <a:p>
            <a:pPr marL="342900" indent="-342900"/>
            <a:r>
              <a:rPr lang="de-DE" dirty="0"/>
              <a:t>k</a:t>
            </a:r>
            <a:r>
              <a:rPr lang="de-DE" dirty="0" smtClean="0"/>
              <a:t>onkretere Ausrichtung auf das tatsächliche Unfallgeschehen</a:t>
            </a:r>
          </a:p>
          <a:p>
            <a:pPr marL="342900" indent="-342900"/>
            <a:r>
              <a:rPr lang="de-DE" dirty="0"/>
              <a:t>l</a:t>
            </a:r>
            <a:r>
              <a:rPr lang="de-DE" dirty="0" smtClean="0"/>
              <a:t>eichtere Anwendbarkeit</a:t>
            </a:r>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Gründe für die Novellierung</a:t>
            </a:r>
            <a:endParaRPr lang="de-DE" dirty="0">
              <a:solidFill>
                <a:schemeClr val="bg1"/>
              </a:solidFill>
            </a:endParaRPr>
          </a:p>
        </p:txBody>
      </p:sp>
    </p:spTree>
    <p:extLst>
      <p:ext uri="{BB962C8B-B14F-4D97-AF65-F5344CB8AC3E}">
        <p14:creationId xmlns:p14="http://schemas.microsoft.com/office/powerpoint/2010/main" val="170632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6</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Aus aktuellem Anlass: Worum es</a:t>
            </a:r>
            <a:br>
              <a:rPr lang="de-DE" dirty="0" smtClean="0">
                <a:solidFill>
                  <a:schemeClr val="bg1"/>
                </a:solidFill>
              </a:rPr>
            </a:br>
            <a:r>
              <a:rPr lang="de-DE" dirty="0" smtClean="0">
                <a:solidFill>
                  <a:schemeClr val="bg1"/>
                </a:solidFill>
              </a:rPr>
              <a:t>bei </a:t>
            </a:r>
            <a:r>
              <a:rPr lang="de-DE" dirty="0">
                <a:solidFill>
                  <a:schemeClr val="bg1"/>
                </a:solidFill>
              </a:rPr>
              <a:t>der </a:t>
            </a:r>
            <a:r>
              <a:rPr lang="de-DE" dirty="0" smtClean="0">
                <a:solidFill>
                  <a:schemeClr val="bg1"/>
                </a:solidFill>
              </a:rPr>
              <a:t>Paternoster</a:t>
            </a:r>
            <a:r>
              <a:rPr lang="de-DE" dirty="0">
                <a:solidFill>
                  <a:schemeClr val="bg1"/>
                </a:solidFill>
              </a:rPr>
              <a:t>-</a:t>
            </a:r>
            <a:r>
              <a:rPr lang="de-DE" dirty="0" smtClean="0">
                <a:solidFill>
                  <a:schemeClr val="bg1"/>
                </a:solidFill>
              </a:rPr>
              <a:t>Nutzung geht</a:t>
            </a:r>
            <a:endParaRPr lang="de-DE" dirty="0">
              <a:solidFill>
                <a:schemeClr val="bg1"/>
              </a:solidFill>
            </a:endParaRPr>
          </a:p>
        </p:txBody>
      </p:sp>
      <p:sp>
        <p:nvSpPr>
          <p:cNvPr id="7" name="Textfeld 6"/>
          <p:cNvSpPr txBox="1"/>
          <p:nvPr/>
        </p:nvSpPr>
        <p:spPr>
          <a:xfrm>
            <a:off x="467544" y="1556792"/>
            <a:ext cx="8114481" cy="4832092"/>
          </a:xfrm>
          <a:prstGeom prst="rect">
            <a:avLst/>
          </a:prstGeom>
          <a:noFill/>
          <a:ln>
            <a:noFill/>
          </a:ln>
        </p:spPr>
        <p:txBody>
          <a:bodyPr wrap="square" rtlCol="0">
            <a:spAutoFit/>
          </a:bodyPr>
          <a:lstStyle/>
          <a:p>
            <a:pPr>
              <a:buNone/>
            </a:pPr>
            <a:r>
              <a:rPr lang="de-DE" sz="2200" dirty="0" smtClean="0"/>
              <a:t>Nach verschiedenen </a:t>
            </a:r>
            <a:r>
              <a:rPr lang="de-DE" sz="2200" dirty="0"/>
              <a:t>Vorstößen in der Vergangenheit</a:t>
            </a:r>
          </a:p>
          <a:p>
            <a:pPr>
              <a:buNone/>
            </a:pPr>
            <a:r>
              <a:rPr lang="de-DE" sz="2200" dirty="0" smtClean="0"/>
              <a:t>zum Paternoster-Verbot beschränkt die neue BetrSichV deren Nutzung auf </a:t>
            </a:r>
            <a:r>
              <a:rPr lang="de-DE" sz="2200" i="1" dirty="0" smtClean="0"/>
              <a:t>Beschäftigte</a:t>
            </a:r>
            <a:r>
              <a:rPr lang="de-DE" sz="2200" dirty="0" smtClean="0"/>
              <a:t>, die zudem </a:t>
            </a:r>
            <a:r>
              <a:rPr lang="de-DE" sz="2200" i="1" dirty="0" smtClean="0"/>
              <a:t>unterwiesen </a:t>
            </a:r>
            <a:r>
              <a:rPr lang="de-DE" sz="2200" dirty="0" smtClean="0"/>
              <a:t>sein müssen.</a:t>
            </a:r>
          </a:p>
          <a:p>
            <a:pPr>
              <a:buNone/>
            </a:pPr>
            <a:r>
              <a:rPr lang="de-DE" sz="2200" dirty="0" smtClean="0"/>
              <a:t>Die Begründung hierfür:</a:t>
            </a:r>
          </a:p>
          <a:p>
            <a:pPr marL="342900" indent="-342900"/>
            <a:r>
              <a:rPr lang="de-DE" sz="2200" dirty="0" smtClean="0"/>
              <a:t>Paternoster entsprechen nicht dem </a:t>
            </a:r>
            <a:r>
              <a:rPr lang="de-DE" sz="2200" i="1" dirty="0" smtClean="0"/>
              <a:t>Stand der Technik</a:t>
            </a:r>
            <a:r>
              <a:rPr lang="de-DE" sz="2200" dirty="0" smtClean="0"/>
              <a:t>.</a:t>
            </a:r>
          </a:p>
          <a:p>
            <a:pPr marL="342900" indent="-342900"/>
            <a:r>
              <a:rPr lang="de-DE" sz="2200" dirty="0" smtClean="0"/>
              <a:t>Eine Nachrüstung ist nicht möglich.</a:t>
            </a:r>
          </a:p>
          <a:p>
            <a:pPr marL="342900" indent="-342900"/>
            <a:r>
              <a:rPr lang="de-DE" sz="2200" dirty="0" smtClean="0"/>
              <a:t>Es gibt folglich nur die Möglichkeit zu </a:t>
            </a:r>
            <a:r>
              <a:rPr lang="de-DE" sz="2200" i="1" dirty="0" smtClean="0"/>
              <a:t>organisatorischen</a:t>
            </a:r>
            <a:r>
              <a:rPr lang="de-DE" sz="2200" dirty="0" smtClean="0"/>
              <a:t> oder </a:t>
            </a:r>
            <a:r>
              <a:rPr lang="de-DE" sz="2200" i="1" dirty="0" smtClean="0"/>
              <a:t>personenbezogenen</a:t>
            </a:r>
            <a:r>
              <a:rPr lang="de-DE" sz="2200" dirty="0" smtClean="0"/>
              <a:t> Schutzmaßnahmen.</a:t>
            </a:r>
          </a:p>
          <a:p>
            <a:pPr marL="342900" indent="-342900"/>
            <a:r>
              <a:rPr lang="de-DE" sz="2200" dirty="0" smtClean="0"/>
              <a:t>Mit der Unterweisung können Beschäftigte erreicht werden, nicht aber Externe (bei Gebäuden mit Publikumsverkehr).</a:t>
            </a:r>
          </a:p>
          <a:p>
            <a:pPr>
              <a:buNone/>
            </a:pPr>
            <a:r>
              <a:rPr lang="de-DE" sz="2200" dirty="0" smtClean="0">
                <a:solidFill>
                  <a:srgbClr val="0070C0"/>
                </a:solidFill>
              </a:rPr>
              <a:t>Vom Bundeskabinett beschlossener Änderungsentwurf sieht eine Erlaubnis für die Benutzung durch </a:t>
            </a:r>
            <a:r>
              <a:rPr lang="de-DE" sz="2200" i="1" dirty="0" smtClean="0">
                <a:solidFill>
                  <a:srgbClr val="0070C0"/>
                </a:solidFill>
              </a:rPr>
              <a:t>andere Personen als Beschäftigte</a:t>
            </a:r>
            <a:r>
              <a:rPr lang="de-DE" sz="2200" dirty="0" smtClean="0">
                <a:solidFill>
                  <a:srgbClr val="0070C0"/>
                </a:solidFill>
              </a:rPr>
              <a:t> vor, sofern der Arbeitgeber geeignete Schutzmaßnahmen trifft.</a:t>
            </a:r>
          </a:p>
        </p:txBody>
      </p:sp>
    </p:spTree>
    <p:extLst>
      <p:ext uri="{BB962C8B-B14F-4D97-AF65-F5344CB8AC3E}">
        <p14:creationId xmlns:p14="http://schemas.microsoft.com/office/powerpoint/2010/main" val="2698701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7</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feld 4"/>
          <p:cNvSpPr txBox="1"/>
          <p:nvPr/>
        </p:nvSpPr>
        <p:spPr>
          <a:xfrm>
            <a:off x="467544" y="1222757"/>
            <a:ext cx="7992888" cy="5262979"/>
          </a:xfrm>
          <a:prstGeom prst="rect">
            <a:avLst/>
          </a:prstGeom>
          <a:noFill/>
          <a:ln>
            <a:noFill/>
          </a:ln>
        </p:spPr>
        <p:txBody>
          <a:bodyPr wrap="square" rtlCol="0">
            <a:spAutoFit/>
          </a:bodyPr>
          <a:lstStyle/>
          <a:p>
            <a:pPr>
              <a:buNone/>
            </a:pPr>
            <a:r>
              <a:rPr lang="de-DE" dirty="0" smtClean="0"/>
              <a:t>In der neuen BetrSichV finden sich u. a. folgende Neuerungen:</a:t>
            </a:r>
          </a:p>
          <a:p>
            <a:pPr marL="342900" indent="-342900"/>
            <a:r>
              <a:rPr lang="de-DE" dirty="0"/>
              <a:t>a</a:t>
            </a:r>
            <a:r>
              <a:rPr lang="de-DE" dirty="0" smtClean="0"/>
              <a:t>usdrückliche Erwähnung der </a:t>
            </a:r>
            <a:r>
              <a:rPr lang="de-DE" i="1" dirty="0" smtClean="0"/>
              <a:t>psychischen Belastungen</a:t>
            </a:r>
            <a:endParaRPr lang="de-DE" dirty="0" smtClean="0"/>
          </a:p>
          <a:p>
            <a:pPr marL="342900" indent="-342900"/>
            <a:r>
              <a:rPr lang="de-DE" dirty="0"/>
              <a:t>d</a:t>
            </a:r>
            <a:r>
              <a:rPr lang="de-DE" dirty="0" smtClean="0"/>
              <a:t>eutliche Betonung der Themen </a:t>
            </a:r>
            <a:r>
              <a:rPr lang="de-DE" i="1" dirty="0" smtClean="0"/>
              <a:t>Ergonomie</a:t>
            </a:r>
            <a:r>
              <a:rPr lang="de-DE" dirty="0" smtClean="0"/>
              <a:t>, </a:t>
            </a:r>
            <a:r>
              <a:rPr lang="de-DE" i="1" dirty="0" smtClean="0"/>
              <a:t>alters- und alternsgerechte Gestaltung</a:t>
            </a:r>
            <a:endParaRPr lang="de-DE" dirty="0" smtClean="0"/>
          </a:p>
          <a:p>
            <a:pPr marL="342900" indent="-342900"/>
            <a:r>
              <a:rPr lang="de-DE" dirty="0" smtClean="0"/>
              <a:t>Präzisierung von Arbeitgeberpflichten</a:t>
            </a:r>
          </a:p>
          <a:p>
            <a:pPr marL="342900" indent="-342900"/>
            <a:r>
              <a:rPr lang="de-DE" i="1" dirty="0" smtClean="0"/>
              <a:t>Vereinfachtes Verfahren </a:t>
            </a:r>
            <a:r>
              <a:rPr lang="de-DE" dirty="0" smtClean="0"/>
              <a:t>bei der Gefährdungsbeurteilung</a:t>
            </a:r>
          </a:p>
          <a:p>
            <a:pPr marL="342900" indent="-342900"/>
            <a:r>
              <a:rPr lang="de-DE" dirty="0"/>
              <a:t>v</a:t>
            </a:r>
            <a:r>
              <a:rPr lang="de-DE" dirty="0" smtClean="0"/>
              <a:t>ielfältige Neugliederungen bei den Regelungen</a:t>
            </a:r>
          </a:p>
          <a:p>
            <a:pPr marL="800100" lvl="1" indent="-342900">
              <a:buFont typeface="Wingdings" panose="05000000000000000000" pitchFamily="2" charset="2"/>
              <a:buChar char="§"/>
            </a:pPr>
            <a:r>
              <a:rPr lang="de-DE" dirty="0"/>
              <a:t>i</a:t>
            </a:r>
            <a:r>
              <a:rPr lang="de-DE" dirty="0" smtClean="0"/>
              <a:t>m Verhältnis zu anderen Regelungen (z. B. GefStoffV)</a:t>
            </a:r>
          </a:p>
          <a:p>
            <a:pPr marL="800100" lvl="1" indent="-342900">
              <a:buFont typeface="Wingdings" panose="05000000000000000000" pitchFamily="2" charset="2"/>
              <a:buChar char="§"/>
            </a:pPr>
            <a:r>
              <a:rPr lang="de-DE" dirty="0"/>
              <a:t>i</a:t>
            </a:r>
            <a:r>
              <a:rPr lang="de-DE" dirty="0" smtClean="0"/>
              <a:t>m Verhältnis Verordnungstext – Anhänge</a:t>
            </a:r>
          </a:p>
          <a:p>
            <a:pPr marL="800100" lvl="1" indent="-342900">
              <a:buFont typeface="Wingdings" panose="05000000000000000000" pitchFamily="2" charset="2"/>
              <a:buChar char="§"/>
            </a:pPr>
            <a:r>
              <a:rPr lang="de-DE" dirty="0"/>
              <a:t>i</a:t>
            </a:r>
            <a:r>
              <a:rPr lang="de-DE" dirty="0" smtClean="0"/>
              <a:t>m Verordnungstext selbst</a:t>
            </a:r>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wichtige Neuerungen</a:t>
            </a:r>
            <a:endParaRPr lang="de-DE" dirty="0">
              <a:solidFill>
                <a:schemeClr val="bg1"/>
              </a:solidFill>
            </a:endParaRPr>
          </a:p>
        </p:txBody>
      </p:sp>
    </p:spTree>
    <p:extLst>
      <p:ext uri="{BB962C8B-B14F-4D97-AF65-F5344CB8AC3E}">
        <p14:creationId xmlns:p14="http://schemas.microsoft.com/office/powerpoint/2010/main" val="1169551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8</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Der Begriff der </a:t>
            </a:r>
            <a:r>
              <a:rPr lang="de-DE" i="1" dirty="0" smtClean="0">
                <a:solidFill>
                  <a:schemeClr val="bg1"/>
                </a:solidFill>
              </a:rPr>
              <a:t>Arbeitsmittel</a:t>
            </a:r>
            <a:endParaRPr lang="de-DE" dirty="0">
              <a:solidFill>
                <a:schemeClr val="bg1"/>
              </a:solidFill>
            </a:endParaRPr>
          </a:p>
        </p:txBody>
      </p:sp>
      <p:sp>
        <p:nvSpPr>
          <p:cNvPr id="7" name="Textfeld 6"/>
          <p:cNvSpPr txBox="1"/>
          <p:nvPr/>
        </p:nvSpPr>
        <p:spPr>
          <a:xfrm>
            <a:off x="467544" y="1772816"/>
            <a:ext cx="7992888" cy="4524315"/>
          </a:xfrm>
          <a:prstGeom prst="rect">
            <a:avLst/>
          </a:prstGeom>
          <a:noFill/>
          <a:ln>
            <a:noFill/>
          </a:ln>
        </p:spPr>
        <p:txBody>
          <a:bodyPr wrap="square" rtlCol="0">
            <a:spAutoFit/>
          </a:bodyPr>
          <a:lstStyle/>
          <a:p>
            <a:pPr>
              <a:buNone/>
            </a:pPr>
            <a:r>
              <a:rPr lang="de-DE" dirty="0" smtClean="0"/>
              <a:t>Mit </a:t>
            </a:r>
            <a:r>
              <a:rPr lang="de-DE" i="1" dirty="0" smtClean="0"/>
              <a:t>Arbeitsmitteln</a:t>
            </a:r>
            <a:r>
              <a:rPr lang="de-DE" dirty="0" smtClean="0"/>
              <a:t> sind gemeint (§ 2 Abs. 1):</a:t>
            </a:r>
          </a:p>
          <a:p>
            <a:pPr marL="342900" indent="-342900"/>
            <a:r>
              <a:rPr lang="de-DE" dirty="0" smtClean="0"/>
              <a:t>Werkzeuge,</a:t>
            </a:r>
          </a:p>
          <a:p>
            <a:pPr marL="342900" indent="-342900"/>
            <a:r>
              <a:rPr lang="de-DE" dirty="0" smtClean="0"/>
              <a:t>Geräte,</a:t>
            </a:r>
          </a:p>
          <a:p>
            <a:pPr marL="342900" indent="-342900"/>
            <a:r>
              <a:rPr lang="de-DE" dirty="0" smtClean="0"/>
              <a:t>Maschinen,</a:t>
            </a:r>
          </a:p>
          <a:p>
            <a:pPr marL="342900" indent="-342900"/>
            <a:r>
              <a:rPr lang="de-DE" dirty="0" smtClean="0"/>
              <a:t>Anlagen,</a:t>
            </a:r>
          </a:p>
          <a:p>
            <a:pPr>
              <a:buNone/>
            </a:pPr>
            <a:r>
              <a:rPr lang="de-DE" dirty="0"/>
              <a:t>d</a:t>
            </a:r>
            <a:r>
              <a:rPr lang="de-DE" dirty="0" smtClean="0"/>
              <a:t>ie für die Arbeit verwendet werden</a:t>
            </a:r>
          </a:p>
          <a:p>
            <a:pPr>
              <a:buNone/>
            </a:pPr>
            <a:endParaRPr lang="de-DE" dirty="0" smtClean="0"/>
          </a:p>
          <a:p>
            <a:pPr>
              <a:buNone/>
            </a:pPr>
            <a:r>
              <a:rPr lang="de-DE" dirty="0" smtClean="0"/>
              <a:t>sowie</a:t>
            </a:r>
          </a:p>
          <a:p>
            <a:pPr>
              <a:buNone/>
            </a:pPr>
            <a:endParaRPr lang="de-DE" dirty="0"/>
          </a:p>
          <a:p>
            <a:pPr marL="342900" indent="-342900"/>
            <a:r>
              <a:rPr lang="de-DE" dirty="0"/>
              <a:t>ü</a:t>
            </a:r>
            <a:r>
              <a:rPr lang="de-DE" dirty="0" smtClean="0"/>
              <a:t>berwachungsbedürftige Anlagen</a:t>
            </a:r>
            <a:br>
              <a:rPr lang="de-DE" dirty="0" smtClean="0"/>
            </a:br>
            <a:r>
              <a:rPr lang="de-DE" dirty="0" smtClean="0"/>
              <a:t>(definiert im ProdSG).</a:t>
            </a:r>
          </a:p>
          <a:p>
            <a:pPr>
              <a:buNone/>
            </a:pPr>
            <a:endParaRPr lang="de-DE" dirty="0" smtClean="0"/>
          </a:p>
        </p:txBody>
      </p:sp>
    </p:spTree>
    <p:extLst>
      <p:ext uri="{BB962C8B-B14F-4D97-AF65-F5344CB8AC3E}">
        <p14:creationId xmlns:p14="http://schemas.microsoft.com/office/powerpoint/2010/main" val="168318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9</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7" name="Titel 1"/>
          <p:cNvSpPr>
            <a:spLocks noGrp="1"/>
          </p:cNvSpPr>
          <p:nvPr>
            <p:ph type="title"/>
          </p:nvPr>
        </p:nvSpPr>
        <p:spPr>
          <a:xfrm>
            <a:off x="467544" y="548680"/>
            <a:ext cx="7200000" cy="540000"/>
          </a:xfrm>
        </p:spPr>
        <p:txBody>
          <a:bodyPr/>
          <a:lstStyle/>
          <a:p>
            <a:r>
              <a:rPr lang="de-DE" dirty="0" smtClean="0">
                <a:solidFill>
                  <a:schemeClr val="bg1"/>
                </a:solidFill>
              </a:rPr>
              <a:t>Der Begriff der </a:t>
            </a:r>
            <a:r>
              <a:rPr lang="de-DE" i="1" dirty="0" smtClean="0">
                <a:solidFill>
                  <a:schemeClr val="bg1"/>
                </a:solidFill>
              </a:rPr>
              <a:t>Tätigkeiten</a:t>
            </a:r>
            <a:endParaRPr lang="de-DE" dirty="0">
              <a:solidFill>
                <a:schemeClr val="bg1"/>
              </a:solidFill>
            </a:endParaRP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4937" y="2564904"/>
            <a:ext cx="5490058" cy="3719779"/>
          </a:xfrm>
          <a:prstGeom prst="rect">
            <a:avLst/>
          </a:prstGeom>
        </p:spPr>
      </p:pic>
      <p:sp>
        <p:nvSpPr>
          <p:cNvPr id="8" name="Rechteck 7"/>
          <p:cNvSpPr/>
          <p:nvPr/>
        </p:nvSpPr>
        <p:spPr>
          <a:xfrm>
            <a:off x="467544" y="1484784"/>
            <a:ext cx="7776864" cy="461665"/>
          </a:xfrm>
          <a:prstGeom prst="rect">
            <a:avLst/>
          </a:prstGeom>
        </p:spPr>
        <p:txBody>
          <a:bodyPr wrap="square">
            <a:spAutoFit/>
          </a:bodyPr>
          <a:lstStyle/>
          <a:p>
            <a:pPr>
              <a:buNone/>
            </a:pPr>
            <a:r>
              <a:rPr lang="de-DE" dirty="0" smtClean="0"/>
              <a:t>Der Begriff der </a:t>
            </a:r>
            <a:r>
              <a:rPr lang="de-DE" i="1" dirty="0" smtClean="0"/>
              <a:t>Tätigkeiten</a:t>
            </a:r>
            <a:r>
              <a:rPr lang="de-DE" dirty="0" smtClean="0"/>
              <a:t> ist in § 2 Abs. 2 definiert:</a:t>
            </a:r>
            <a:endParaRPr lang="de-DE" dirty="0"/>
          </a:p>
        </p:txBody>
      </p:sp>
    </p:spTree>
    <p:extLst>
      <p:ext uri="{BB962C8B-B14F-4D97-AF65-F5344CB8AC3E}">
        <p14:creationId xmlns:p14="http://schemas.microsoft.com/office/powerpoint/2010/main" val="806337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10</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feld 4"/>
          <p:cNvSpPr txBox="1"/>
          <p:nvPr/>
        </p:nvSpPr>
        <p:spPr>
          <a:xfrm>
            <a:off x="467544" y="1412776"/>
            <a:ext cx="8114481" cy="5078313"/>
          </a:xfrm>
          <a:prstGeom prst="rect">
            <a:avLst/>
          </a:prstGeom>
          <a:noFill/>
          <a:ln>
            <a:noFill/>
          </a:ln>
        </p:spPr>
        <p:txBody>
          <a:bodyPr wrap="square" rtlCol="0">
            <a:spAutoFit/>
          </a:bodyPr>
          <a:lstStyle/>
          <a:p>
            <a:pPr>
              <a:buNone/>
            </a:pPr>
            <a:r>
              <a:rPr lang="de-DE" sz="1800" dirty="0"/>
              <a:t>Hier eine Auswahl </a:t>
            </a:r>
            <a:r>
              <a:rPr lang="de-DE" sz="1800" dirty="0" smtClean="0"/>
              <a:t>ausdrücklich formulierter Pflichten</a:t>
            </a:r>
            <a:r>
              <a:rPr lang="de-DE" sz="1800" dirty="0"/>
              <a:t>:</a:t>
            </a:r>
          </a:p>
          <a:p>
            <a:pPr>
              <a:buNone/>
            </a:pPr>
            <a:r>
              <a:rPr lang="de-DE" sz="1800" dirty="0"/>
              <a:t> </a:t>
            </a:r>
          </a:p>
          <a:p>
            <a:pPr marL="360000" lvl="0" indent="-360000"/>
            <a:r>
              <a:rPr lang="de-DE" sz="1800" dirty="0"/>
              <a:t>Der Arbeitgeber hat nur solche Arbeitsmittel zur Verfügung zu stellen und verwenden zu lassen, die unter Berücksichtigung der vorgesehenen Einsatzbedingungen bei der Verwendung sicher sind (§ 5 Abs. 1</a:t>
            </a:r>
            <a:r>
              <a:rPr lang="de-DE" sz="1800" dirty="0" smtClean="0"/>
              <a:t>).</a:t>
            </a:r>
            <a:endParaRPr lang="de-DE" sz="1800" dirty="0"/>
          </a:p>
          <a:p>
            <a:pPr marL="360000" lvl="0" indent="-360000"/>
            <a:r>
              <a:rPr lang="de-DE" sz="1800" dirty="0"/>
              <a:t>Der Arbeitgeber hat dafür zu sorgen, dass die Arbeitsmittel sicher verwendet und dabei die Grundsätze der Ergonomie beachtet </a:t>
            </a:r>
            <a:r>
              <a:rPr lang="de-DE" sz="1800" dirty="0" smtClean="0"/>
              <a:t>werden</a:t>
            </a:r>
            <a:br>
              <a:rPr lang="de-DE" sz="1800" dirty="0" smtClean="0"/>
            </a:br>
            <a:r>
              <a:rPr lang="de-DE" sz="1800" dirty="0" smtClean="0"/>
              <a:t>(§ </a:t>
            </a:r>
            <a:r>
              <a:rPr lang="de-DE" sz="1800" dirty="0"/>
              <a:t>6 Abs. 1 S. </a:t>
            </a:r>
            <a:r>
              <a:rPr lang="de-DE" sz="1800" dirty="0" smtClean="0"/>
              <a:t>1).</a:t>
            </a:r>
            <a:endParaRPr lang="de-DE" sz="1800" dirty="0"/>
          </a:p>
          <a:p>
            <a:pPr marL="360000" lvl="0" indent="-360000"/>
            <a:r>
              <a:rPr lang="de-DE" sz="1800" dirty="0"/>
              <a:t>Arbeitsmittel dürfen erst verwendet werden</a:t>
            </a:r>
          </a:p>
          <a:p>
            <a:pPr marL="720000" lvl="2" indent="-360000">
              <a:buFont typeface="Wingdings" panose="05000000000000000000" pitchFamily="2" charset="2"/>
              <a:buChar char="§"/>
            </a:pPr>
            <a:r>
              <a:rPr lang="de-DE" sz="1800" dirty="0"/>
              <a:t>nach Durchführung einer Gefährdungsbeurteilung</a:t>
            </a:r>
          </a:p>
          <a:p>
            <a:pPr marL="720000" lvl="2" indent="-360000">
              <a:buFont typeface="Wingdings" panose="05000000000000000000" pitchFamily="2" charset="2"/>
              <a:buChar char="§"/>
            </a:pPr>
            <a:r>
              <a:rPr lang="de-DE" sz="1800" dirty="0"/>
              <a:t>nachdem die ermittelten Schutzmaßnahmen nach dem Stand der Technik getroffen wurden</a:t>
            </a:r>
          </a:p>
          <a:p>
            <a:pPr marL="720000" lvl="2" indent="-360000">
              <a:buFont typeface="Wingdings" panose="05000000000000000000" pitchFamily="2" charset="2"/>
              <a:buChar char="§"/>
            </a:pPr>
            <a:r>
              <a:rPr lang="de-DE" sz="1800" dirty="0"/>
              <a:t>nach der Feststellung, dass die Verwendung der Arbeitsmittel nach dem Stand der Technik  sicher ist (§ 4 Abs. 1</a:t>
            </a:r>
            <a:r>
              <a:rPr lang="de-DE" sz="1800" dirty="0" smtClean="0"/>
              <a:t>).</a:t>
            </a:r>
            <a:r>
              <a:rPr lang="de-DE" sz="1800" dirty="0"/>
              <a:t> </a:t>
            </a:r>
          </a:p>
          <a:p>
            <a:pPr marL="360000" lvl="1" indent="-360000">
              <a:buFont typeface="Arial" panose="020B0604020202020204" pitchFamily="34" charset="0"/>
              <a:buChar char="•"/>
            </a:pPr>
            <a:r>
              <a:rPr lang="de-DE" sz="1800" dirty="0"/>
              <a:t>Grundsätzlich gilt der Vorrang technischer vor organisatorischen Schutzmaßnahmen. Diese wiederum haben Vorrang vor personenbezogenen Schutzmaßnahmen (TOP-Prinzip; § 4 Abs. 2).</a:t>
            </a:r>
            <a:br>
              <a:rPr lang="de-DE" sz="1800" dirty="0"/>
            </a:br>
            <a:endParaRPr lang="de-DE" sz="1800" dirty="0"/>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grundlegende Arbeitgeberpflichten (I)</a:t>
            </a:r>
            <a:endParaRPr lang="de-DE" dirty="0">
              <a:solidFill>
                <a:schemeClr val="bg1"/>
              </a:solidFill>
            </a:endParaRPr>
          </a:p>
        </p:txBody>
      </p:sp>
    </p:spTree>
    <p:extLst>
      <p:ext uri="{BB962C8B-B14F-4D97-AF65-F5344CB8AC3E}">
        <p14:creationId xmlns:p14="http://schemas.microsoft.com/office/powerpoint/2010/main" val="2378763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11</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feld 4"/>
          <p:cNvSpPr txBox="1"/>
          <p:nvPr/>
        </p:nvSpPr>
        <p:spPr>
          <a:xfrm>
            <a:off x="467544" y="1412776"/>
            <a:ext cx="8114481" cy="3970318"/>
          </a:xfrm>
          <a:prstGeom prst="rect">
            <a:avLst/>
          </a:prstGeom>
          <a:noFill/>
          <a:ln>
            <a:noFill/>
          </a:ln>
        </p:spPr>
        <p:txBody>
          <a:bodyPr wrap="square" rtlCol="0">
            <a:spAutoFit/>
          </a:bodyPr>
          <a:lstStyle/>
          <a:p>
            <a:pPr>
              <a:buNone/>
            </a:pPr>
            <a:r>
              <a:rPr lang="de-DE" sz="1800" dirty="0"/>
              <a:t>ausdrücklich </a:t>
            </a:r>
            <a:r>
              <a:rPr lang="de-DE" sz="1800" dirty="0" smtClean="0"/>
              <a:t>formulierte Arbeitgeberpflichten (Forts.):</a:t>
            </a:r>
            <a:endParaRPr lang="de-DE" sz="1800" dirty="0"/>
          </a:p>
          <a:p>
            <a:pPr lvl="0"/>
            <a:endParaRPr lang="de-DE" sz="1800" dirty="0" smtClean="0"/>
          </a:p>
          <a:p>
            <a:pPr marL="360000" lvl="0" indent="-360000"/>
            <a:r>
              <a:rPr lang="de-DE" sz="1800" dirty="0" smtClean="0"/>
              <a:t>Die </a:t>
            </a:r>
            <a:r>
              <a:rPr lang="de-DE" sz="1800" dirty="0"/>
              <a:t>Gefährdungsbeurteilung soll bereits vor der Auswahl und Beschaffung der Arbeitsmittel begonnen werden (§ 3 Abs. 3</a:t>
            </a:r>
            <a:r>
              <a:rPr lang="de-DE" sz="1800" dirty="0" smtClean="0"/>
              <a:t>).</a:t>
            </a:r>
            <a:endParaRPr lang="de-DE" sz="1800" dirty="0"/>
          </a:p>
          <a:p>
            <a:pPr marL="360000" indent="-360000"/>
            <a:r>
              <a:rPr lang="de-DE" sz="1800" dirty="0"/>
              <a:t>Der Arbeitgeber hat die Beschäftigten vor Aufnahme der Verwendung von Arbeitsmitteln zu unterweisen. Grundlage dafür ist die Gefährdungsbeurteilung (§ 12 Abs. 1; dort finden sich auch die vorgeschriebenen Inhalte der Unterweisung</a:t>
            </a:r>
            <a:r>
              <a:rPr lang="de-DE" sz="1800" dirty="0" smtClean="0"/>
              <a:t>).</a:t>
            </a:r>
            <a:endParaRPr lang="de-DE" sz="1800" dirty="0"/>
          </a:p>
          <a:p>
            <a:pPr marL="360000" indent="-360000"/>
            <a:r>
              <a:rPr lang="de-DE" sz="1800" dirty="0" smtClean="0"/>
              <a:t>Der </a:t>
            </a:r>
            <a:r>
              <a:rPr lang="de-DE" sz="1800" dirty="0"/>
              <a:t>Arbeitgeber muss Schutz- und Sicherheitseinrichtungen einer regelmäßigen Funktionskontrolle unterziehen </a:t>
            </a:r>
            <a:r>
              <a:rPr lang="de-DE" sz="1800" dirty="0" smtClean="0"/>
              <a:t>lassen (§ </a:t>
            </a:r>
            <a:r>
              <a:rPr lang="de-DE" sz="1800" dirty="0"/>
              <a:t>4 Abs. 4). Er muss dafür sorgen, dass diese Einrichtungen funktionsfähig sind und dass sie nicht auf einfache Weise manipuliert oder umgangen werden (§ 6 Abs. 2). Genauso hat er für die Verwendung der Schutzeinrichtungen und persönlichen Schutzausrüstungen zu sorgen (ebd.). </a:t>
            </a:r>
          </a:p>
        </p:txBody>
      </p:sp>
      <p:sp>
        <p:nvSpPr>
          <p:cNvPr id="6" name="Titel 1"/>
          <p:cNvSpPr txBox="1">
            <a:spLocks/>
          </p:cNvSpPr>
          <p:nvPr/>
        </p:nvSpPr>
        <p:spPr bwMode="auto">
          <a:xfrm>
            <a:off x="467544" y="548680"/>
            <a:ext cx="7200000" cy="5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a:lstStyle>
          <a:p>
            <a:pPr>
              <a:buFontTx/>
              <a:buNone/>
            </a:pPr>
            <a:r>
              <a:rPr lang="de-DE" kern="0" dirty="0" smtClean="0">
                <a:solidFill>
                  <a:schemeClr val="bg1"/>
                </a:solidFill>
              </a:rPr>
              <a:t>BetrSichV –</a:t>
            </a:r>
            <a:br>
              <a:rPr lang="de-DE" kern="0" dirty="0" smtClean="0">
                <a:solidFill>
                  <a:schemeClr val="bg1"/>
                </a:solidFill>
              </a:rPr>
            </a:br>
            <a:r>
              <a:rPr lang="de-DE" kern="0" dirty="0" smtClean="0">
                <a:solidFill>
                  <a:schemeClr val="bg1"/>
                </a:solidFill>
              </a:rPr>
              <a:t>grundlegende Arbeitgeberpflichten (II)</a:t>
            </a:r>
            <a:endParaRPr lang="de-DE" kern="0" dirty="0">
              <a:solidFill>
                <a:schemeClr val="bg1"/>
              </a:solidFill>
            </a:endParaRPr>
          </a:p>
        </p:txBody>
      </p:sp>
    </p:spTree>
    <p:extLst>
      <p:ext uri="{BB962C8B-B14F-4D97-AF65-F5344CB8AC3E}">
        <p14:creationId xmlns:p14="http://schemas.microsoft.com/office/powerpoint/2010/main" val="235183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12</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216391"/>
            <a:ext cx="3729921" cy="2729069"/>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1" y="3260906"/>
            <a:ext cx="3910306" cy="2758162"/>
          </a:xfrm>
          <a:prstGeom prst="rect">
            <a:avLst/>
          </a:prstGeom>
        </p:spPr>
      </p:pic>
      <p:sp>
        <p:nvSpPr>
          <p:cNvPr id="7" name="Pfeil nach rechts 6"/>
          <p:cNvSpPr/>
          <p:nvPr/>
        </p:nvSpPr>
        <p:spPr bwMode="auto">
          <a:xfrm>
            <a:off x="4313741" y="5301208"/>
            <a:ext cx="430014" cy="288032"/>
          </a:xfrm>
          <a:prstGeom prst="rightArrow">
            <a:avLst/>
          </a:prstGeom>
          <a:solidFill>
            <a:srgbClr val="C00000"/>
          </a:solidFill>
          <a:ln w="9525" cap="flat" cmpd="sng" algn="ctr">
            <a:solidFill>
              <a:schemeClr val="bg1">
                <a:lumMod val="50000"/>
              </a:schemeClr>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None/>
              <a:tabLst/>
            </a:pPr>
            <a:endParaRPr kumimoji="0" lang="de-DE" sz="2400" b="0" i="0" u="none" strike="noStrike" cap="none" normalizeH="0" baseline="0" dirty="0" smtClean="0">
              <a:ln>
                <a:noFill/>
              </a:ln>
              <a:solidFill>
                <a:schemeClr val="tx1"/>
              </a:solidFill>
              <a:effectLst/>
              <a:latin typeface="Arial" charset="0"/>
            </a:endParaRPr>
          </a:p>
        </p:txBody>
      </p:sp>
      <p:sp>
        <p:nvSpPr>
          <p:cNvPr id="8" name="Titel 1"/>
          <p:cNvSpPr txBox="1">
            <a:spLocks/>
          </p:cNvSpPr>
          <p:nvPr/>
        </p:nvSpPr>
        <p:spPr bwMode="auto">
          <a:xfrm>
            <a:off x="467544" y="548680"/>
            <a:ext cx="7200000" cy="5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a:lstStyle>
          <a:p>
            <a:pPr>
              <a:buFontTx/>
              <a:buNone/>
            </a:pPr>
            <a:r>
              <a:rPr lang="de-DE" kern="0" dirty="0" smtClean="0">
                <a:solidFill>
                  <a:schemeClr val="bg1"/>
                </a:solidFill>
              </a:rPr>
              <a:t>Gefährdungsbeurteilung bei </a:t>
            </a:r>
            <a:r>
              <a:rPr lang="de-DE" i="1" kern="0" dirty="0" smtClean="0">
                <a:solidFill>
                  <a:schemeClr val="bg1"/>
                </a:solidFill>
              </a:rPr>
              <a:t>Auswahl</a:t>
            </a:r>
            <a:endParaRPr lang="de-DE" kern="0" dirty="0">
              <a:solidFill>
                <a:schemeClr val="bg1"/>
              </a:solidFill>
            </a:endParaRPr>
          </a:p>
          <a:p>
            <a:pPr>
              <a:buFontTx/>
              <a:buNone/>
            </a:pPr>
            <a:r>
              <a:rPr lang="de-DE" kern="0" dirty="0" smtClean="0">
                <a:solidFill>
                  <a:schemeClr val="bg1"/>
                </a:solidFill>
              </a:rPr>
              <a:t>und </a:t>
            </a:r>
            <a:r>
              <a:rPr lang="de-DE" i="1" kern="0" dirty="0" smtClean="0">
                <a:solidFill>
                  <a:schemeClr val="bg1"/>
                </a:solidFill>
              </a:rPr>
              <a:t>Betreiben</a:t>
            </a:r>
            <a:r>
              <a:rPr lang="de-DE" kern="0" dirty="0" smtClean="0">
                <a:solidFill>
                  <a:schemeClr val="bg1"/>
                </a:solidFill>
              </a:rPr>
              <a:t> </a:t>
            </a:r>
            <a:endParaRPr lang="de-DE" kern="0" dirty="0">
              <a:solidFill>
                <a:schemeClr val="bg1"/>
              </a:solidFill>
            </a:endParaRPr>
          </a:p>
        </p:txBody>
      </p:sp>
      <p:sp>
        <p:nvSpPr>
          <p:cNvPr id="5" name="Textfeld 4"/>
          <p:cNvSpPr txBox="1"/>
          <p:nvPr/>
        </p:nvSpPr>
        <p:spPr>
          <a:xfrm>
            <a:off x="640316" y="2276872"/>
            <a:ext cx="3384376" cy="369332"/>
          </a:xfrm>
          <a:prstGeom prst="rect">
            <a:avLst/>
          </a:prstGeom>
          <a:solidFill>
            <a:srgbClr val="FFFF99"/>
          </a:solidFill>
          <a:ln>
            <a:solidFill>
              <a:schemeClr val="bg1">
                <a:lumMod val="50000"/>
              </a:schemeClr>
            </a:solidFill>
          </a:ln>
        </p:spPr>
        <p:txBody>
          <a:bodyPr wrap="square" rtlCol="0">
            <a:spAutoFit/>
          </a:bodyPr>
          <a:lstStyle/>
          <a:p>
            <a:pPr algn="ctr">
              <a:buNone/>
            </a:pPr>
            <a:r>
              <a:rPr lang="de-DE" sz="1800" dirty="0" smtClean="0"/>
              <a:t>Auswahl und Beschaffung</a:t>
            </a:r>
          </a:p>
        </p:txBody>
      </p:sp>
      <p:sp>
        <p:nvSpPr>
          <p:cNvPr id="9" name="Textfeld 8"/>
          <p:cNvSpPr txBox="1"/>
          <p:nvPr/>
        </p:nvSpPr>
        <p:spPr>
          <a:xfrm>
            <a:off x="4978068" y="2276872"/>
            <a:ext cx="3600400" cy="369332"/>
          </a:xfrm>
          <a:prstGeom prst="rect">
            <a:avLst/>
          </a:prstGeom>
          <a:solidFill>
            <a:srgbClr val="FFFF99"/>
          </a:solidFill>
          <a:ln>
            <a:solidFill>
              <a:schemeClr val="bg1">
                <a:lumMod val="50000"/>
              </a:schemeClr>
            </a:solidFill>
          </a:ln>
        </p:spPr>
        <p:txBody>
          <a:bodyPr wrap="square" rtlCol="0">
            <a:spAutoFit/>
          </a:bodyPr>
          <a:lstStyle/>
          <a:p>
            <a:pPr algn="ctr">
              <a:buNone/>
            </a:pPr>
            <a:r>
              <a:rPr lang="de-DE" sz="1800" dirty="0" smtClean="0"/>
              <a:t>Betreiben</a:t>
            </a:r>
          </a:p>
        </p:txBody>
      </p:sp>
    </p:spTree>
    <p:extLst>
      <p:ext uri="{BB962C8B-B14F-4D97-AF65-F5344CB8AC3E}">
        <p14:creationId xmlns:p14="http://schemas.microsoft.com/office/powerpoint/2010/main" val="3624184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13</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85" y="1247761"/>
            <a:ext cx="8489950" cy="5182870"/>
          </a:xfrm>
          <a:prstGeom prst="rect">
            <a:avLst/>
          </a:prstGeom>
        </p:spPr>
      </p:pic>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das „Vereinfachte Verfahren“ (§ 7)</a:t>
            </a:r>
            <a:endParaRPr lang="de-DE" dirty="0">
              <a:solidFill>
                <a:schemeClr val="bg1"/>
              </a:solidFill>
            </a:endParaRPr>
          </a:p>
        </p:txBody>
      </p:sp>
    </p:spTree>
    <p:extLst>
      <p:ext uri="{BB962C8B-B14F-4D97-AF65-F5344CB8AC3E}">
        <p14:creationId xmlns:p14="http://schemas.microsoft.com/office/powerpoint/2010/main" val="1721596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14</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19" y="1295071"/>
            <a:ext cx="8848725" cy="4953000"/>
          </a:xfrm>
          <a:prstGeom prst="rect">
            <a:avLst/>
          </a:prstGeom>
        </p:spPr>
      </p:pic>
      <p:sp>
        <p:nvSpPr>
          <p:cNvPr id="6" name="Titel 1"/>
          <p:cNvSpPr>
            <a:spLocks noGrp="1"/>
          </p:cNvSpPr>
          <p:nvPr>
            <p:ph type="title"/>
          </p:nvPr>
        </p:nvSpPr>
        <p:spPr>
          <a:xfrm>
            <a:off x="467544" y="584744"/>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Ansatzpunkte für den Betriebsrat</a:t>
            </a:r>
            <a:endParaRPr lang="de-DE" dirty="0">
              <a:solidFill>
                <a:schemeClr val="bg1"/>
              </a:solidFill>
            </a:endParaRPr>
          </a:p>
        </p:txBody>
      </p:sp>
    </p:spTree>
    <p:extLst>
      <p:ext uri="{BB962C8B-B14F-4D97-AF65-F5344CB8AC3E}">
        <p14:creationId xmlns:p14="http://schemas.microsoft.com/office/powerpoint/2010/main" val="565324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15</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BetrSichV –</a:t>
            </a:r>
            <a:br>
              <a:rPr lang="de-DE" dirty="0" smtClean="0">
                <a:solidFill>
                  <a:schemeClr val="bg1"/>
                </a:solidFill>
              </a:rPr>
            </a:br>
            <a:r>
              <a:rPr lang="de-DE" dirty="0" smtClean="0">
                <a:solidFill>
                  <a:schemeClr val="bg1"/>
                </a:solidFill>
              </a:rPr>
              <a:t>Checkliste für den Betriebsrat</a:t>
            </a:r>
            <a:endParaRPr lang="de-DE" dirty="0">
              <a:solidFill>
                <a:schemeClr val="bg1"/>
              </a:solidFill>
            </a:endParaRPr>
          </a:p>
        </p:txBody>
      </p:sp>
      <p:sp>
        <p:nvSpPr>
          <p:cNvPr id="2" name="Rechteck 1"/>
          <p:cNvSpPr/>
          <p:nvPr/>
        </p:nvSpPr>
        <p:spPr>
          <a:xfrm>
            <a:off x="467544" y="1484784"/>
            <a:ext cx="7776864" cy="5047536"/>
          </a:xfrm>
          <a:prstGeom prst="rect">
            <a:avLst/>
          </a:prstGeom>
        </p:spPr>
        <p:txBody>
          <a:bodyPr wrap="square">
            <a:spAutoFit/>
          </a:bodyPr>
          <a:lstStyle/>
          <a:p>
            <a:pPr marL="285750" lvl="0" indent="-285750">
              <a:buFont typeface="Wingdings" panose="05000000000000000000" pitchFamily="2" charset="2"/>
              <a:buChar char="Ü"/>
            </a:pPr>
            <a:r>
              <a:rPr lang="de-DE" sz="1400" b="1" dirty="0"/>
              <a:t>Beginnt die Gefährdungsbeurteilung bereits bei der Auswahl der Arbeitsmittel?</a:t>
            </a:r>
            <a:br>
              <a:rPr lang="de-DE" sz="1400" b="1" dirty="0"/>
            </a:br>
            <a:endParaRPr lang="de-DE" sz="1400" b="1" dirty="0"/>
          </a:p>
          <a:p>
            <a:pPr marL="285750" lvl="0" indent="-285750">
              <a:buFont typeface="Wingdings" panose="05000000000000000000" pitchFamily="2" charset="2"/>
              <a:buChar char="Ü"/>
            </a:pPr>
            <a:r>
              <a:rPr lang="de-DE" sz="1400" b="1" dirty="0" smtClean="0"/>
              <a:t>Werden </a:t>
            </a:r>
            <a:r>
              <a:rPr lang="de-DE" sz="1400" b="1" dirty="0"/>
              <a:t>die Beschäftigten bei der </a:t>
            </a:r>
            <a:r>
              <a:rPr lang="de-DE" sz="1400" b="1" dirty="0" smtClean="0"/>
              <a:t>Gefährdungsbeurteilung angemessen </a:t>
            </a:r>
            <a:r>
              <a:rPr lang="de-DE" sz="1400" b="1" dirty="0"/>
              <a:t>einbezogen?</a:t>
            </a:r>
            <a:br>
              <a:rPr lang="de-DE" sz="1400" b="1" dirty="0"/>
            </a:br>
            <a:endParaRPr lang="de-DE" sz="1400" b="1" dirty="0"/>
          </a:p>
          <a:p>
            <a:pPr marL="285750" lvl="0" indent="-285750">
              <a:buFont typeface="Wingdings" panose="05000000000000000000" pitchFamily="2" charset="2"/>
              <a:buChar char="Ü"/>
            </a:pPr>
            <a:r>
              <a:rPr lang="de-DE" sz="1400" b="1" dirty="0"/>
              <a:t>Sind </a:t>
            </a:r>
            <a:r>
              <a:rPr lang="de-DE" sz="1400" b="1" dirty="0" smtClean="0"/>
              <a:t>in der Gefährdungsbeurteilung alle wichtigen Gefährdungsfaktoren berücksichtigt?</a:t>
            </a:r>
            <a:r>
              <a:rPr lang="de-DE" sz="1400" b="1" dirty="0"/>
              <a:t/>
            </a:r>
            <a:br>
              <a:rPr lang="de-DE" sz="1400" b="1" dirty="0"/>
            </a:br>
            <a:endParaRPr lang="de-DE" sz="1400" b="1" dirty="0"/>
          </a:p>
          <a:p>
            <a:pPr marL="285750" lvl="0" indent="-285750">
              <a:buFont typeface="Wingdings" panose="05000000000000000000" pitchFamily="2" charset="2"/>
              <a:buChar char="Ü"/>
            </a:pPr>
            <a:r>
              <a:rPr lang="de-DE" sz="1400" b="1" dirty="0"/>
              <a:t>Wo sind aus der Gefährdungsbeurteilung noch keine Schutzmaßnahmen abgeleitet?</a:t>
            </a:r>
            <a:br>
              <a:rPr lang="de-DE" sz="1400" b="1" dirty="0"/>
            </a:br>
            <a:endParaRPr lang="de-DE" sz="1400" b="1" dirty="0"/>
          </a:p>
          <a:p>
            <a:pPr marL="285750" lvl="0" indent="-285750">
              <a:buFont typeface="Wingdings" panose="05000000000000000000" pitchFamily="2" charset="2"/>
              <a:buChar char="Ü"/>
            </a:pPr>
            <a:r>
              <a:rPr lang="de-DE" sz="1400" b="1" dirty="0"/>
              <a:t>Sind die getroffenen Schutzmaßnahmen im Hinblick auf ihre Wirksamkeit geprüft worden?</a:t>
            </a:r>
            <a:br>
              <a:rPr lang="de-DE" sz="1400" b="1" dirty="0"/>
            </a:br>
            <a:endParaRPr lang="de-DE" sz="1400" b="1" dirty="0"/>
          </a:p>
          <a:p>
            <a:pPr marL="285750" lvl="0" indent="-285750">
              <a:buFont typeface="Wingdings" panose="05000000000000000000" pitchFamily="2" charset="2"/>
              <a:buChar char="Ü"/>
            </a:pPr>
            <a:r>
              <a:rPr lang="de-DE" sz="1400" b="1" dirty="0"/>
              <a:t>Wo soll das </a:t>
            </a:r>
            <a:r>
              <a:rPr lang="de-DE" sz="1400" b="1" i="1" dirty="0" smtClean="0"/>
              <a:t>Vereinfachte Verfahren </a:t>
            </a:r>
            <a:r>
              <a:rPr lang="de-DE" sz="1400" b="1" dirty="0"/>
              <a:t>angewandt werden? Sind die Bedingungen dafür erfüllt?</a:t>
            </a:r>
            <a:br>
              <a:rPr lang="de-DE" sz="1400" b="1" dirty="0"/>
            </a:br>
            <a:endParaRPr lang="de-DE" sz="1400" b="1" dirty="0"/>
          </a:p>
          <a:p>
            <a:pPr marL="285750" lvl="0" indent="-285750">
              <a:buFont typeface="Wingdings" panose="05000000000000000000" pitchFamily="2" charset="2"/>
              <a:buChar char="Ü"/>
            </a:pPr>
            <a:r>
              <a:rPr lang="de-DE" sz="1400" b="1" dirty="0"/>
              <a:t>Finden die Unterweisungen mit den vorgeschriebenen Inhalten statt?</a:t>
            </a:r>
            <a:br>
              <a:rPr lang="de-DE" sz="1400" b="1" dirty="0"/>
            </a:br>
            <a:endParaRPr lang="de-DE" sz="1400" b="1" dirty="0"/>
          </a:p>
          <a:p>
            <a:pPr marL="249750" lvl="0" indent="-285750">
              <a:buFont typeface="Wingdings" panose="05000000000000000000" pitchFamily="2" charset="2"/>
              <a:buChar char="Ü"/>
            </a:pPr>
            <a:r>
              <a:rPr lang="de-DE" sz="1400" b="1" dirty="0"/>
              <a:t>Arbeiten die verschiedenen Arbeitgeber im Betrieb bei der Gefährdungsbeurteilung und </a:t>
            </a:r>
            <a:r>
              <a:rPr lang="de-DE" sz="1400" b="1" dirty="0" smtClean="0"/>
              <a:t>den Schutzmaßnahmen </a:t>
            </a:r>
            <a:r>
              <a:rPr lang="de-DE" sz="1400" b="1" dirty="0"/>
              <a:t>zusammen?</a:t>
            </a:r>
            <a:br>
              <a:rPr lang="de-DE" sz="1400" b="1" dirty="0"/>
            </a:br>
            <a:endParaRPr lang="de-DE" sz="1400" b="1" dirty="0"/>
          </a:p>
          <a:p>
            <a:pPr marL="285750" lvl="0" indent="-285750">
              <a:buFont typeface="Wingdings" panose="05000000000000000000" pitchFamily="2" charset="2"/>
              <a:buChar char="Ü"/>
            </a:pPr>
            <a:r>
              <a:rPr lang="de-DE" sz="1400" b="1" dirty="0"/>
              <a:t>Werden die Vorschriften zur Prüfung der Arbeitsmittel eingehalten?</a:t>
            </a:r>
            <a:br>
              <a:rPr lang="de-DE" sz="1400" b="1" dirty="0"/>
            </a:br>
            <a:endParaRPr lang="de-DE" sz="1400" b="1" dirty="0"/>
          </a:p>
          <a:p>
            <a:pPr marL="285750" lvl="0" indent="-285750">
              <a:buFont typeface="Wingdings" panose="05000000000000000000" pitchFamily="2" charset="2"/>
              <a:buChar char="Ü"/>
            </a:pPr>
            <a:r>
              <a:rPr lang="de-DE" sz="1400" b="1" dirty="0"/>
              <a:t>…</a:t>
            </a:r>
          </a:p>
        </p:txBody>
      </p:sp>
    </p:spTree>
    <p:extLst>
      <p:ext uri="{BB962C8B-B14F-4D97-AF65-F5344CB8AC3E}">
        <p14:creationId xmlns:p14="http://schemas.microsoft.com/office/powerpoint/2010/main" val="3808761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16</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2" name="Bild 1" descr="Hersteller-Betreib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1340768"/>
            <a:ext cx="3690518" cy="5106010"/>
          </a:xfrm>
          <a:prstGeom prst="rect">
            <a:avLst/>
          </a:prstGeom>
        </p:spPr>
      </p:pic>
      <p:sp>
        <p:nvSpPr>
          <p:cNvPr id="6" name="Titel 1"/>
          <p:cNvSpPr>
            <a:spLocks noGrp="1"/>
          </p:cNvSpPr>
          <p:nvPr>
            <p:ph type="title"/>
          </p:nvPr>
        </p:nvSpPr>
        <p:spPr>
          <a:xfrm>
            <a:off x="467544" y="548680"/>
            <a:ext cx="7200000" cy="540000"/>
          </a:xfrm>
        </p:spPr>
        <p:txBody>
          <a:bodyPr/>
          <a:lstStyle/>
          <a:p>
            <a:r>
              <a:rPr lang="de-DE" dirty="0" smtClean="0">
                <a:solidFill>
                  <a:schemeClr val="bg1"/>
                </a:solidFill>
              </a:rPr>
              <a:t>Produktsicherheit und</a:t>
            </a:r>
            <a:br>
              <a:rPr lang="de-DE" dirty="0" smtClean="0">
                <a:solidFill>
                  <a:schemeClr val="bg1"/>
                </a:solidFill>
              </a:rPr>
            </a:br>
            <a:r>
              <a:rPr lang="de-DE" dirty="0" smtClean="0">
                <a:solidFill>
                  <a:schemeClr val="bg1"/>
                </a:solidFill>
              </a:rPr>
              <a:t>Betriebssicherheit</a:t>
            </a:r>
            <a:endParaRPr lang="de-DE" dirty="0">
              <a:solidFill>
                <a:schemeClr val="bg1"/>
              </a:solidFill>
            </a:endParaRPr>
          </a:p>
        </p:txBody>
      </p:sp>
      <p:sp>
        <p:nvSpPr>
          <p:cNvPr id="7" name="Textfeld 6"/>
          <p:cNvSpPr txBox="1"/>
          <p:nvPr/>
        </p:nvSpPr>
        <p:spPr>
          <a:xfrm>
            <a:off x="5436096" y="1556792"/>
            <a:ext cx="2808312" cy="4154984"/>
          </a:xfrm>
          <a:prstGeom prst="rect">
            <a:avLst/>
          </a:prstGeom>
          <a:solidFill>
            <a:srgbClr val="FFFF99"/>
          </a:solidFill>
          <a:ln>
            <a:solidFill>
              <a:srgbClr val="FF0000"/>
            </a:solidFill>
          </a:ln>
        </p:spPr>
        <p:txBody>
          <a:bodyPr wrap="square" rtlCol="0">
            <a:spAutoFit/>
          </a:bodyPr>
          <a:lstStyle/>
          <a:p>
            <a:pPr>
              <a:buNone/>
            </a:pPr>
            <a:r>
              <a:rPr lang="de-DE" dirty="0" smtClean="0"/>
              <a:t>ACHTUNG:</a:t>
            </a:r>
          </a:p>
          <a:p>
            <a:pPr>
              <a:buNone/>
            </a:pPr>
            <a:r>
              <a:rPr lang="de-DE" dirty="0" smtClean="0"/>
              <a:t>Durch Umbaumaß-nahmen kann der Arbeitgeber selbst zum Hersteller eines Arbeitsmittels werden. Er hat dann auch die Herstellerpflichten zu erfüllen!</a:t>
            </a:r>
          </a:p>
        </p:txBody>
      </p:sp>
    </p:spTree>
    <p:extLst>
      <p:ext uri="{BB962C8B-B14F-4D97-AF65-F5344CB8AC3E}">
        <p14:creationId xmlns:p14="http://schemas.microsoft.com/office/powerpoint/2010/main" val="193517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5112568" cy="540000"/>
          </a:xfrm>
        </p:spPr>
        <p:txBody>
          <a:bodyPr/>
          <a:lstStyle/>
          <a:p>
            <a:r>
              <a:rPr lang="de-DE" sz="2000" dirty="0" smtClean="0">
                <a:solidFill>
                  <a:schemeClr val="bg1"/>
                </a:solidFill>
              </a:rPr>
              <a:t>Publikationen des Ressorts Arbeitsgestaltung und Gesundheitsschutz</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17</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64220">
            <a:off x="433832" y="1869830"/>
            <a:ext cx="2160937" cy="2996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Bild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33617">
            <a:off x="2464265" y="1634410"/>
            <a:ext cx="2124800" cy="30171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46747">
            <a:off x="6455203" y="1599646"/>
            <a:ext cx="2178101" cy="3019349"/>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6445">
            <a:off x="4490932" y="1942852"/>
            <a:ext cx="1964173" cy="2950727"/>
          </a:xfrm>
          <a:prstGeom prst="rect">
            <a:avLst/>
          </a:prstGeom>
        </p:spPr>
      </p:pic>
      <p:sp>
        <p:nvSpPr>
          <p:cNvPr id="11" name="Textfeld 10"/>
          <p:cNvSpPr txBox="1"/>
          <p:nvPr/>
        </p:nvSpPr>
        <p:spPr>
          <a:xfrm>
            <a:off x="416187" y="5341792"/>
            <a:ext cx="8114481" cy="646331"/>
          </a:xfrm>
          <a:prstGeom prst="rect">
            <a:avLst/>
          </a:prstGeom>
          <a:solidFill>
            <a:srgbClr val="FFFF99"/>
          </a:solidFill>
          <a:ln>
            <a:solidFill>
              <a:srgbClr val="C00000"/>
            </a:solidFill>
          </a:ln>
        </p:spPr>
        <p:txBody>
          <a:bodyPr wrap="square" rtlCol="0">
            <a:spAutoFit/>
          </a:bodyPr>
          <a:lstStyle/>
          <a:p>
            <a:pPr>
              <a:buNone/>
            </a:pPr>
            <a:r>
              <a:rPr lang="de-DE" sz="1200" dirty="0" smtClean="0"/>
              <a:t>(Eine kleine Auswahl an Materialien des Ressorts Arbeitsgestaltung und Gesundheitsschutz.</a:t>
            </a:r>
          </a:p>
          <a:p>
            <a:pPr>
              <a:buNone/>
            </a:pPr>
            <a:r>
              <a:rPr lang="de-DE" sz="1200" dirty="0" smtClean="0"/>
              <a:t>Im Extranet der IG Metall finden sich Informationen und Materialien über den Pfad</a:t>
            </a:r>
            <a:br>
              <a:rPr lang="de-DE" sz="1200" dirty="0" smtClean="0"/>
            </a:br>
            <a:r>
              <a:rPr lang="de-DE" sz="1200" dirty="0" smtClean="0">
                <a:sym typeface="Wingdings" panose="05000000000000000000" pitchFamily="2" charset="2"/>
              </a:rPr>
              <a:t> Praxis  Rat und Tat  verschiedene Schlagworte wie </a:t>
            </a:r>
            <a:r>
              <a:rPr lang="de-DE" sz="1200" i="1" dirty="0" smtClean="0">
                <a:sym typeface="Wingdings" panose="05000000000000000000" pitchFamily="2" charset="2"/>
              </a:rPr>
              <a:t>Gesundheit</a:t>
            </a:r>
            <a:r>
              <a:rPr lang="de-DE" sz="1200" dirty="0" smtClean="0">
                <a:sym typeface="Wingdings" panose="05000000000000000000" pitchFamily="2" charset="2"/>
              </a:rPr>
              <a:t> oder </a:t>
            </a:r>
            <a:r>
              <a:rPr lang="de-DE" sz="1200" i="1" dirty="0" smtClean="0">
                <a:sym typeface="Wingdings" panose="05000000000000000000" pitchFamily="2" charset="2"/>
              </a:rPr>
              <a:t>Büroarbeit.</a:t>
            </a:r>
            <a:r>
              <a:rPr lang="de-DE" sz="1200" dirty="0" smtClean="0">
                <a:sym typeface="Wingdings" panose="05000000000000000000" pitchFamily="2" charset="2"/>
              </a:rPr>
              <a:t>)</a:t>
            </a:r>
            <a:endParaRPr lang="de-DE" sz="1200" dirty="0" smtClean="0"/>
          </a:p>
        </p:txBody>
      </p:sp>
    </p:spTree>
    <p:extLst>
      <p:ext uri="{BB962C8B-B14F-4D97-AF65-F5344CB8AC3E}">
        <p14:creationId xmlns:p14="http://schemas.microsoft.com/office/powerpoint/2010/main" val="87243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18</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5" name="Picture 3" descr="gute_Arbeit_T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37469">
            <a:off x="2773363" y="2708275"/>
            <a:ext cx="4030662" cy="32258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2"/>
          <p:cNvSpPr txBox="1">
            <a:spLocks noChangeArrowheads="1"/>
          </p:cNvSpPr>
          <p:nvPr/>
        </p:nvSpPr>
        <p:spPr bwMode="auto">
          <a:xfrm>
            <a:off x="1908175" y="1916113"/>
            <a:ext cx="5989638" cy="33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a:lstStyle>
          <a:p>
            <a:pPr>
              <a:buFontTx/>
              <a:buNone/>
            </a:pPr>
            <a:r>
              <a:rPr lang="de-DE" altLang="de-DE" kern="0" dirty="0" smtClean="0"/>
              <a:t>Vielen Dank für die Aufmerksamkeit!</a:t>
            </a:r>
            <a:endParaRPr lang="de-DE" altLang="de-DE" kern="0" dirty="0"/>
          </a:p>
        </p:txBody>
      </p:sp>
      <p:sp>
        <p:nvSpPr>
          <p:cNvPr id="7" name="Titel 1"/>
          <p:cNvSpPr>
            <a:spLocks noGrp="1"/>
          </p:cNvSpPr>
          <p:nvPr>
            <p:ph type="title"/>
          </p:nvPr>
        </p:nvSpPr>
        <p:spPr>
          <a:xfrm>
            <a:off x="467544" y="548680"/>
            <a:ext cx="7200000" cy="540000"/>
          </a:xfrm>
        </p:spPr>
        <p:txBody>
          <a:bodyPr/>
          <a:lstStyle/>
          <a:p>
            <a:r>
              <a:rPr lang="de-DE" dirty="0" smtClean="0">
                <a:solidFill>
                  <a:schemeClr val="bg1"/>
                </a:solidFill>
              </a:rPr>
              <a:t>… und zum Schluss …</a:t>
            </a:r>
            <a:endParaRPr lang="de-DE" dirty="0">
              <a:solidFill>
                <a:schemeClr val="bg1"/>
              </a:solidFill>
            </a:endParaRPr>
          </a:p>
        </p:txBody>
      </p:sp>
    </p:spTree>
    <p:extLst>
      <p:ext uri="{BB962C8B-B14F-4D97-AF65-F5344CB8AC3E}">
        <p14:creationId xmlns:p14="http://schemas.microsoft.com/office/powerpoint/2010/main" val="1565057248"/>
      </p:ext>
    </p:extLst>
  </p:cSld>
  <p:clrMapOvr>
    <a:masterClrMapping/>
  </p:clrMapOvr>
</p:sld>
</file>

<file path=ppt/theme/theme1.xml><?xml version="1.0" encoding="utf-8"?>
<a:theme xmlns:a="http://schemas.openxmlformats.org/drawingml/2006/main" name="120127 Vorlage POWERTPOINT IG Metall - fertig">
  <a:themeElements>
    <a:clrScheme name="IG Metall">
      <a:dk1>
        <a:srgbClr val="000000"/>
      </a:dk1>
      <a:lt1>
        <a:srgbClr val="FFFFFF"/>
      </a:lt1>
      <a:dk2>
        <a:srgbClr val="000000"/>
      </a:dk2>
      <a:lt2>
        <a:srgbClr val="808080"/>
      </a:lt2>
      <a:accent1>
        <a:srgbClr val="00B050"/>
      </a:accent1>
      <a:accent2>
        <a:srgbClr val="333399"/>
      </a:accent2>
      <a:accent3>
        <a:srgbClr val="FF0000"/>
      </a:accent3>
      <a:accent4>
        <a:srgbClr val="000000"/>
      </a:accent4>
      <a:accent5>
        <a:srgbClr val="4C6600"/>
      </a:accent5>
      <a:accent6>
        <a:srgbClr val="2D2D8A"/>
      </a:accent6>
      <a:hlink>
        <a:srgbClr val="009999"/>
      </a:hlink>
      <a:folHlink>
        <a:srgbClr val="99CC00"/>
      </a:folHlink>
    </a:clrScheme>
    <a:fontScheme name="Le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None/>
          <a:tabLst/>
          <a:defRPr kumimoji="0" sz="2400" b="0" i="0"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Times" charset="0"/>
          <a:buChar char="•"/>
          <a:tabLst/>
          <a:defRPr kumimoji="0" lang="de-DE" sz="2400" b="0" i="0" u="none" strike="noStrike" cap="none" normalizeH="0" baseline="0" smtClean="0">
            <a:ln>
              <a:noFill/>
            </a:ln>
            <a:solidFill>
              <a:schemeClr val="tx1"/>
            </a:solidFill>
            <a:effectLst/>
            <a:latin typeface="Arial" charset="0"/>
          </a:defRPr>
        </a:defPPr>
      </a:lstStyle>
    </a:lnDef>
    <a:txDef>
      <a:spPr>
        <a:noFill/>
        <a:ln>
          <a:solidFill>
            <a:schemeClr val="bg1">
              <a:lumMod val="50000"/>
            </a:schemeClr>
          </a:solidFill>
        </a:ln>
      </a:spPr>
      <a:bodyPr wrap="square" rtlCol="0">
        <a:spAutoFit/>
      </a:bodyPr>
      <a:lstStyle>
        <a:defPPr>
          <a:buNone/>
          <a:defRPr dirty="0" err="1" smtClean="0"/>
        </a:defPPr>
      </a:lstStyle>
    </a:txDef>
  </a:objectDefaults>
  <a:extraClrSchemeLst>
    <a:extraClrScheme>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789</Words>
  <Application>Microsoft Office PowerPoint</Application>
  <PresentationFormat>Bildschirmpräsentation (4:3)</PresentationFormat>
  <Paragraphs>140</Paragraphs>
  <Slides>18</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18</vt:i4>
      </vt:variant>
    </vt:vector>
  </HeadingPairs>
  <TitlesOfParts>
    <vt:vector size="22" baseType="lpstr">
      <vt:lpstr>Arial</vt:lpstr>
      <vt:lpstr>Times</vt:lpstr>
      <vt:lpstr>Wingdings</vt:lpstr>
      <vt:lpstr>120127 Vorlage POWERTPOINT IG Metall - fertig</vt:lpstr>
      <vt:lpstr>PowerPoint-Präsentation</vt:lpstr>
      <vt:lpstr>Gliederung</vt:lpstr>
      <vt:lpstr>Arbeitsschutzrecht – Grobüberblick</vt:lpstr>
      <vt:lpstr>Die neue BetrSichV – Gegenstand, Zielsetzung und Ansatzpunkte</vt:lpstr>
      <vt:lpstr>BetrSichV – Gründe für die Novellierung</vt:lpstr>
      <vt:lpstr>Aus aktuellem Anlass: Worum es bei der Paternoster-Nutzung geht</vt:lpstr>
      <vt:lpstr>BetrSichV – wichtige Neuerungen</vt:lpstr>
      <vt:lpstr>Der Begriff der Arbeitsmittel</vt:lpstr>
      <vt:lpstr>Der Begriff der Tätigkeiten</vt:lpstr>
      <vt:lpstr>BetrSichV – grundlegende Arbeitgeberpflichten (I)</vt:lpstr>
      <vt:lpstr>PowerPoint-Präsentation</vt:lpstr>
      <vt:lpstr>PowerPoint-Präsentation</vt:lpstr>
      <vt:lpstr>BetrSichV – das „Vereinfachte Verfahren“ (§ 7)</vt:lpstr>
      <vt:lpstr>BetrSichV – Ansatzpunkte für den Betriebsrat</vt:lpstr>
      <vt:lpstr>BetrSichV – Checkliste für den Betriebsrat</vt:lpstr>
      <vt:lpstr>Produktsicherheit und Betriebssicherheit</vt:lpstr>
      <vt:lpstr>Publikationen des Ressorts Arbeitsgestaltung und Gesundheitsschutz</vt:lpstr>
      <vt:lpstr>… und zum Schluss …</vt:lpstr>
    </vt:vector>
  </TitlesOfParts>
  <Company>IG Metall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Scherbaum, Manfred</dc:creator>
  <dc:description>wird blank.pot</dc:description>
  <cp:lastModifiedBy>Schoeppler, Elke</cp:lastModifiedBy>
  <cp:revision>42</cp:revision>
  <cp:lastPrinted>2015-06-15T11:28:55Z</cp:lastPrinted>
  <dcterms:created xsi:type="dcterms:W3CDTF">2015-06-15T10:43:05Z</dcterms:created>
  <dcterms:modified xsi:type="dcterms:W3CDTF">2015-07-13T06:36:12Z</dcterms:modified>
</cp:coreProperties>
</file>