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69" r:id="rId3"/>
    <p:sldId id="270" r:id="rId4"/>
    <p:sldId id="272" r:id="rId5"/>
    <p:sldId id="283" r:id="rId6"/>
    <p:sldId id="284" r:id="rId7"/>
    <p:sldId id="273" r:id="rId8"/>
    <p:sldId id="267" r:id="rId9"/>
    <p:sldId id="257" r:id="rId10"/>
    <p:sldId id="265" r:id="rId11"/>
    <p:sldId id="258" r:id="rId12"/>
    <p:sldId id="261" r:id="rId13"/>
    <p:sldId id="263" r:id="rId14"/>
    <p:sldId id="274" r:id="rId15"/>
    <p:sldId id="281" r:id="rId16"/>
    <p:sldId id="275" r:id="rId17"/>
    <p:sldId id="276" r:id="rId18"/>
    <p:sldId id="262" r:id="rId19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buFont typeface="Times" charset="0"/>
      <a:buChar char="•"/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Times" charset="0"/>
      <a:buChar char="•"/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Times" charset="0"/>
      <a:buChar char="•"/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Times" charset="0"/>
      <a:buChar char="•"/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Times" charset="0"/>
      <a:buChar char="•"/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80FF"/>
    <a:srgbClr val="FF00FF"/>
    <a:srgbClr val="F3F3F3"/>
    <a:srgbClr val="C0C0C0"/>
    <a:srgbClr val="F3CCCC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615" autoAdjust="0"/>
    <p:restoredTop sz="84615" autoAdjust="0"/>
  </p:normalViewPr>
  <p:slideViewPr>
    <p:cSldViewPr>
      <p:cViewPr varScale="1">
        <p:scale>
          <a:sx n="61" d="100"/>
          <a:sy n="61" d="100"/>
        </p:scale>
        <p:origin x="-1026" y="-96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3174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renzK\Desktop\Schw&#228;bisch%20Hall\r&#252;diger\Tabelle%20Reallzuwachs%20mit%20Tarifvertrag%20und%20Rentenentwicklung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Arbeitsblat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Tabelle3!$B$4</c:f>
              <c:strCache>
                <c:ptCount val="1"/>
                <c:pt idx="0">
                  <c:v>M+E</c:v>
                </c:pt>
              </c:strCache>
            </c:strRef>
          </c:tx>
          <c:invertIfNegative val="0"/>
          <c:cat>
            <c:strRef>
              <c:f>Tabelle3!$C$3:$Q$3</c:f>
              <c:strCache>
                <c:ptCount val="1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</c:strCache>
            </c:strRef>
          </c:cat>
          <c:val>
            <c:numRef>
              <c:f>Tabelle3!$C$4:$Q$4</c:f>
              <c:numCache>
                <c:formatCode>General</c:formatCode>
                <c:ptCount val="15"/>
                <c:pt idx="0">
                  <c:v>3</c:v>
                </c:pt>
                <c:pt idx="1">
                  <c:v>2.1</c:v>
                </c:pt>
                <c:pt idx="2">
                  <c:v>4</c:v>
                </c:pt>
                <c:pt idx="3">
                  <c:v>3.1</c:v>
                </c:pt>
                <c:pt idx="4">
                  <c:v>2.2000000000000002</c:v>
                </c:pt>
                <c:pt idx="5">
                  <c:v>2.7</c:v>
                </c:pt>
                <c:pt idx="6">
                  <c:v>3</c:v>
                </c:pt>
                <c:pt idx="7">
                  <c:v>4.0999999999999996</c:v>
                </c:pt>
                <c:pt idx="8">
                  <c:v>0</c:v>
                </c:pt>
                <c:pt idx="9">
                  <c:v>4.2</c:v>
                </c:pt>
                <c:pt idx="10">
                  <c:v>0</c:v>
                </c:pt>
                <c:pt idx="11">
                  <c:v>2.7</c:v>
                </c:pt>
                <c:pt idx="12">
                  <c:v>4.3</c:v>
                </c:pt>
                <c:pt idx="13">
                  <c:v>3.4</c:v>
                </c:pt>
                <c:pt idx="14">
                  <c:v>2.2000000000000002</c:v>
                </c:pt>
              </c:numCache>
            </c:numRef>
          </c:val>
        </c:ser>
        <c:ser>
          <c:idx val="1"/>
          <c:order val="1"/>
          <c:tx>
            <c:strRef>
              <c:f>Tabelle3!$B$5</c:f>
              <c:strCache>
                <c:ptCount val="1"/>
                <c:pt idx="0">
                  <c:v>Preisentwicklung</c:v>
                </c:pt>
              </c:strCache>
            </c:strRef>
          </c:tx>
          <c:invertIfNegative val="0"/>
          <c:cat>
            <c:strRef>
              <c:f>Tabelle3!$C$3:$Q$3</c:f>
              <c:strCache>
                <c:ptCount val="1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</c:strCache>
            </c:strRef>
          </c:cat>
          <c:val>
            <c:numRef>
              <c:f>Tabelle3!$C$5:$Q$5</c:f>
              <c:numCache>
                <c:formatCode>General</c:formatCode>
                <c:ptCount val="15"/>
                <c:pt idx="0">
                  <c:v>1.4</c:v>
                </c:pt>
                <c:pt idx="1">
                  <c:v>1.9</c:v>
                </c:pt>
                <c:pt idx="2">
                  <c:v>1.5</c:v>
                </c:pt>
                <c:pt idx="3">
                  <c:v>1</c:v>
                </c:pt>
                <c:pt idx="4">
                  <c:v>1.7</c:v>
                </c:pt>
                <c:pt idx="5">
                  <c:v>1.5</c:v>
                </c:pt>
                <c:pt idx="6">
                  <c:v>1.6</c:v>
                </c:pt>
                <c:pt idx="7">
                  <c:v>2.2999999999999998</c:v>
                </c:pt>
                <c:pt idx="8">
                  <c:v>2.6</c:v>
                </c:pt>
                <c:pt idx="9">
                  <c:v>0.4</c:v>
                </c:pt>
                <c:pt idx="10">
                  <c:v>1.1000000000000001</c:v>
                </c:pt>
                <c:pt idx="11">
                  <c:v>2.5</c:v>
                </c:pt>
                <c:pt idx="12">
                  <c:v>2</c:v>
                </c:pt>
                <c:pt idx="13">
                  <c:v>1.5</c:v>
                </c:pt>
              </c:numCache>
            </c:numRef>
          </c:val>
        </c:ser>
        <c:ser>
          <c:idx val="2"/>
          <c:order val="2"/>
          <c:tx>
            <c:strRef>
              <c:f>Tabelle3!$B$6</c:f>
              <c:strCache>
                <c:ptCount val="1"/>
                <c:pt idx="0">
                  <c:v>Rentenerhöhung</c:v>
                </c:pt>
              </c:strCache>
            </c:strRef>
          </c:tx>
          <c:invertIfNegative val="0"/>
          <c:cat>
            <c:strRef>
              <c:f>Tabelle3!$C$3:$Q$3</c:f>
              <c:strCache>
                <c:ptCount val="1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</c:strCache>
            </c:strRef>
          </c:cat>
          <c:val>
            <c:numRef>
              <c:f>Tabelle3!$C$6:$Q$6</c:f>
              <c:numCache>
                <c:formatCode>General</c:formatCode>
                <c:ptCount val="15"/>
                <c:pt idx="0">
                  <c:v>0.6</c:v>
                </c:pt>
                <c:pt idx="1">
                  <c:v>1.91</c:v>
                </c:pt>
                <c:pt idx="2">
                  <c:v>2.16</c:v>
                </c:pt>
                <c:pt idx="3">
                  <c:v>1.04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0.54</c:v>
                </c:pt>
                <c:pt idx="8">
                  <c:v>1.1000000000000001</c:v>
                </c:pt>
                <c:pt idx="9">
                  <c:v>2.41</c:v>
                </c:pt>
                <c:pt idx="10">
                  <c:v>0</c:v>
                </c:pt>
                <c:pt idx="11">
                  <c:v>0.99</c:v>
                </c:pt>
                <c:pt idx="12">
                  <c:v>2.1800000000000002</c:v>
                </c:pt>
                <c:pt idx="13">
                  <c:v>0.25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011776"/>
        <c:axId val="72013312"/>
      </c:barChart>
      <c:catAx>
        <c:axId val="72011776"/>
        <c:scaling>
          <c:orientation val="minMax"/>
        </c:scaling>
        <c:delete val="0"/>
        <c:axPos val="b"/>
        <c:majorTickMark val="out"/>
        <c:minorTickMark val="none"/>
        <c:tickLblPos val="nextTo"/>
        <c:crossAx val="72013312"/>
        <c:crosses val="autoZero"/>
        <c:auto val="1"/>
        <c:lblAlgn val="ctr"/>
        <c:lblOffset val="100"/>
        <c:noMultiLvlLbl val="0"/>
      </c:catAx>
      <c:valAx>
        <c:axId val="720133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2011776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800"/>
          </a:pPr>
          <a:endParaRPr lang="de-DE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8976586970997232E-2"/>
          <c:y val="0.11208835026489399"/>
          <c:w val="0.93765586034912707"/>
          <c:h val="0.81927710843373491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ln w="17308">
              <a:solidFill>
                <a:srgbClr val="000080"/>
              </a:solidFill>
              <a:prstDash val="solid"/>
            </a:ln>
          </c:spPr>
          <c:marker>
            <c:symbol val="circle"/>
            <c:size val="14"/>
            <c:spPr>
              <a:solidFill>
                <a:schemeClr val="bg1"/>
              </a:solidFill>
              <a:ln>
                <a:solidFill>
                  <a:srgbClr val="000000"/>
                </a:solidFill>
                <a:prstDash val="solid"/>
              </a:ln>
              <a:effectLst>
                <a:outerShdw dist="35921" dir="2700000" algn="br">
                  <a:srgbClr val="000000"/>
                </a:outerShdw>
              </a:effectLst>
            </c:spPr>
          </c:marke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52,1 %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4530580288326139E-3"/>
                  <c:y val="-4.674067243762513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48,1 %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5.6093688543415949E-3"/>
                  <c:y val="-4.8829088826492388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47,4 %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2842634827506532E-3"/>
                  <c:y val="-3.324668843719771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45,7 %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6999259292073822E-3"/>
                  <c:y val="-3.212234338503195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44 %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5168752370117557E-3"/>
                  <c:y val="-3.1294452347084029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42,5 %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General" sourceLinked="0"/>
            <c:spPr>
              <a:noFill/>
              <a:ln w="34616">
                <a:noFill/>
              </a:ln>
            </c:spPr>
            <c:txPr>
              <a:bodyPr/>
              <a:lstStyle/>
              <a:p>
                <a:pPr>
                  <a:defRPr sz="1806" b="1" i="0" u="none" strike="noStrike" baseline="0">
                    <a:solidFill>
                      <a:schemeClr val="tx1"/>
                    </a:solidFill>
                    <a:latin typeface="Arial Narrow"/>
                    <a:ea typeface="Arial Narrow"/>
                    <a:cs typeface="Arial Narrow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Sheet1!$B$1:$G$1</c:f>
              <c:numCache>
                <c:formatCode>General</c:formatCode>
                <c:ptCount val="6"/>
                <c:pt idx="0">
                  <c:v>2005</c:v>
                </c:pt>
                <c:pt idx="1">
                  <c:v>2010</c:v>
                </c:pt>
                <c:pt idx="2">
                  <c:v>2015</c:v>
                </c:pt>
                <c:pt idx="3">
                  <c:v>2020</c:v>
                </c:pt>
                <c:pt idx="4">
                  <c:v>2025</c:v>
                </c:pt>
                <c:pt idx="5">
                  <c:v>2030</c:v>
                </c:pt>
              </c:numCache>
            </c:numRef>
          </c:cat>
          <c:val>
            <c:numRef>
              <c:f>Sheet1!$B$2:$G$2</c:f>
              <c:numCache>
                <c:formatCode>General</c:formatCode>
                <c:ptCount val="6"/>
                <c:pt idx="0">
                  <c:v>52.1</c:v>
                </c:pt>
                <c:pt idx="1">
                  <c:v>48.1</c:v>
                </c:pt>
                <c:pt idx="2">
                  <c:v>47.4</c:v>
                </c:pt>
                <c:pt idx="3">
                  <c:v>45.7</c:v>
                </c:pt>
                <c:pt idx="4">
                  <c:v>44</c:v>
                </c:pt>
                <c:pt idx="5">
                  <c:v>42.5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</c:strCache>
            </c:strRef>
          </c:tx>
          <c:spPr>
            <a:ln w="17308">
              <a:solidFill>
                <a:srgbClr val="FFFF00"/>
              </a:solidFill>
              <a:prstDash val="solid"/>
            </a:ln>
          </c:spPr>
          <c:marker>
            <c:symbol val="square"/>
            <c:size val="6"/>
            <c:spPr>
              <a:solidFill>
                <a:srgbClr val="FFFF00"/>
              </a:solidFill>
              <a:ln>
                <a:solidFill>
                  <a:srgbClr val="FFFF00"/>
                </a:solidFill>
                <a:prstDash val="solid"/>
              </a:ln>
            </c:spPr>
          </c:marker>
          <c:cat>
            <c:numRef>
              <c:f>Sheet1!$B$1:$G$1</c:f>
              <c:numCache>
                <c:formatCode>General</c:formatCode>
                <c:ptCount val="6"/>
                <c:pt idx="0">
                  <c:v>2005</c:v>
                </c:pt>
                <c:pt idx="1">
                  <c:v>2010</c:v>
                </c:pt>
                <c:pt idx="2">
                  <c:v>2015</c:v>
                </c:pt>
                <c:pt idx="3">
                  <c:v>2020</c:v>
                </c:pt>
                <c:pt idx="4">
                  <c:v>2025</c:v>
                </c:pt>
                <c:pt idx="5">
                  <c:v>2030</c:v>
                </c:pt>
              </c:numCache>
            </c:numRef>
          </c:cat>
          <c:val>
            <c:numRef>
              <c:f>Sheet1!$B$3:$G$3</c:f>
              <c:numCache>
                <c:formatCode>General</c:formatCode>
                <c:ptCount val="6"/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</c:strCache>
            </c:strRef>
          </c:tx>
          <c:spPr>
            <a:ln w="17308">
              <a:solidFill>
                <a:srgbClr val="00FF00"/>
              </a:solidFill>
              <a:prstDash val="solid"/>
            </a:ln>
          </c:spPr>
          <c:marker>
            <c:symbol val="triangle"/>
            <c:size val="6"/>
            <c:spPr>
              <a:solidFill>
                <a:srgbClr val="00FF00"/>
              </a:solidFill>
              <a:ln>
                <a:solidFill>
                  <a:srgbClr val="00FF00"/>
                </a:solidFill>
                <a:prstDash val="solid"/>
              </a:ln>
            </c:spPr>
          </c:marker>
          <c:cat>
            <c:numRef>
              <c:f>Sheet1!$B$1:$G$1</c:f>
              <c:numCache>
                <c:formatCode>General</c:formatCode>
                <c:ptCount val="6"/>
                <c:pt idx="0">
                  <c:v>2005</c:v>
                </c:pt>
                <c:pt idx="1">
                  <c:v>2010</c:v>
                </c:pt>
                <c:pt idx="2">
                  <c:v>2015</c:v>
                </c:pt>
                <c:pt idx="3">
                  <c:v>2020</c:v>
                </c:pt>
                <c:pt idx="4">
                  <c:v>2025</c:v>
                </c:pt>
                <c:pt idx="5">
                  <c:v>2030</c:v>
                </c:pt>
              </c:numCache>
            </c:numRef>
          </c:cat>
          <c:val>
            <c:numRef>
              <c:f>Sheet1!$B$4:$G$4</c:f>
              <c:numCache>
                <c:formatCode>General</c:formatCode>
                <c:ptCount val="6"/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7067776"/>
        <c:axId val="77069696"/>
      </c:lineChart>
      <c:catAx>
        <c:axId val="77067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432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95" b="0" i="0" u="none" strike="noStrike" baseline="0">
                <a:solidFill>
                  <a:schemeClr val="tx1"/>
                </a:solidFill>
                <a:latin typeface="Arial Narrow"/>
                <a:ea typeface="Arial Narrow"/>
                <a:cs typeface="Arial Narrow"/>
              </a:defRPr>
            </a:pPr>
            <a:endParaRPr lang="de-DE"/>
          </a:p>
        </c:txPr>
        <c:crossAx val="7706969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77069696"/>
        <c:scaling>
          <c:orientation val="minMax"/>
          <c:max val="55"/>
          <c:min val="40"/>
        </c:scaling>
        <c:delete val="0"/>
        <c:axPos val="l"/>
        <c:majorGridlines>
          <c:spPr>
            <a:ln w="17308">
              <a:solidFill>
                <a:srgbClr val="FFFFFF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432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95" b="0" i="0" u="none" strike="noStrike" baseline="0">
                <a:solidFill>
                  <a:schemeClr val="tx1"/>
                </a:solidFill>
                <a:latin typeface="Arial Narrow"/>
                <a:ea typeface="Arial Narrow"/>
                <a:cs typeface="Arial Narrow"/>
              </a:defRPr>
            </a:pPr>
            <a:endParaRPr lang="de-DE"/>
          </a:p>
        </c:txPr>
        <c:crossAx val="77067776"/>
        <c:crosses val="autoZero"/>
        <c:crossBetween val="between"/>
        <c:majorUnit val="5"/>
      </c:valAx>
      <c:spPr>
        <a:noFill/>
        <a:ln w="34616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2317" b="1" i="0" u="none" strike="noStrike" baseline="0">
          <a:solidFill>
            <a:schemeClr val="tx1"/>
          </a:solidFill>
          <a:latin typeface="Arial Narrow"/>
          <a:ea typeface="Arial Narrow"/>
          <a:cs typeface="Arial Narrow"/>
        </a:defRPr>
      </a:pPr>
      <a:endParaRPr lang="de-DE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buNone/>
            </a:pP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buNone/>
            </a:pPr>
            <a:fld id="{CF8672DE-4039-418D-BCAE-9234AF782190}" type="datetimeFigureOut">
              <a:rPr lang="de-DE" smtClean="0"/>
              <a:pPr>
                <a:buNone/>
              </a:pPr>
              <a:t>19.03.2014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buNone/>
            </a:pP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buNone/>
            </a:pPr>
            <a:fld id="{2ABF21B4-61E5-4662-98E2-D6EA66E8CC48}" type="slidenum">
              <a:rPr lang="de-DE" smtClean="0"/>
              <a:pPr>
                <a:buNone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980183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FontTx/>
              <a:buNone/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endParaRPr lang="de-D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FontTx/>
              <a:buNone/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endParaRPr lang="de-DE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FontTx/>
              <a:buNone/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endParaRPr 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FontTx/>
              <a:buNone/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fld id="{604E1046-6DCB-4318-8475-7B0E0D6CDDD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9210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Lebensstandardsicherung</a:t>
            </a:r>
            <a:r>
              <a:rPr lang="de-DE" baseline="0" dirty="0" smtClean="0"/>
              <a:t> ist in weite Ferne gerückt, Altersarmut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E1046-6DCB-4318-8475-7B0E0D6CDDD6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810782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r>
              <a:rPr lang="de-DE" dirty="0" smtClean="0"/>
              <a:t>Umlageverfahren:</a:t>
            </a:r>
            <a:r>
              <a:rPr lang="de-DE" baseline="0" dirty="0" smtClean="0"/>
              <a:t> Das Geld wird nicht gespart und dann erst in der Rente ausgegeben, sondern wird sofort für die Rente der jetzigen Leistungsberechtigten genutzt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de-DE" baseline="0" dirty="0" smtClean="0"/>
              <a:t>Generationenvertrag der IGM:</a:t>
            </a:r>
          </a:p>
          <a:p>
            <a:pPr marL="228600" indent="-228600">
              <a:buFont typeface="Arial" pitchFamily="34" charset="0"/>
              <a:buAutoNum type="arabicPeriod"/>
            </a:pPr>
            <a:r>
              <a:rPr lang="de-DE" baseline="0" dirty="0" smtClean="0"/>
              <a:t>Alle rein ins Solidarsystem!</a:t>
            </a:r>
          </a:p>
          <a:p>
            <a:pPr marL="228600" indent="-228600">
              <a:buFont typeface="Arial" pitchFamily="34" charset="0"/>
              <a:buAutoNum type="arabicPeriod"/>
            </a:pPr>
            <a:r>
              <a:rPr lang="de-DE" baseline="0" dirty="0" smtClean="0"/>
              <a:t>Lebensstandardsicherung und Armutsvermeidung!</a:t>
            </a:r>
          </a:p>
          <a:p>
            <a:pPr marL="228600" indent="-228600">
              <a:buFont typeface="Arial" pitchFamily="34" charset="0"/>
              <a:buAutoNum type="arabicPeriod"/>
            </a:pPr>
            <a:r>
              <a:rPr lang="de-DE" baseline="0" dirty="0" smtClean="0"/>
              <a:t>Betriebsrenten für alle!</a:t>
            </a:r>
          </a:p>
          <a:p>
            <a:pPr marL="228600" indent="-228600">
              <a:buFont typeface="Arial" pitchFamily="34" charset="0"/>
              <a:buAutoNum type="arabicPeriod"/>
            </a:pPr>
            <a:r>
              <a:rPr lang="de-DE" baseline="0" dirty="0" smtClean="0"/>
              <a:t>Flexible Altersübergänge statt Rente mit 67!</a:t>
            </a:r>
          </a:p>
          <a:p>
            <a:pPr marL="228600" indent="-228600">
              <a:buFont typeface="Arial" pitchFamily="34" charset="0"/>
              <a:buAutoNum type="arabicPeriod"/>
            </a:pPr>
            <a:r>
              <a:rPr lang="de-DE" baseline="0" dirty="0" smtClean="0"/>
              <a:t>Gute Entgelte für gute Renten! (Mindestlohn, versicherungspflichtige Beschäftigung)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de-DE" baseline="0" dirty="0" smtClean="0"/>
              <a:t>Arbeitsmarkt: Niedriglohnsektor, Langzeit-ALK, versicherungsfreie Tätigkeiten </a:t>
            </a:r>
            <a:r>
              <a:rPr lang="de-DE" baseline="0" dirty="0" smtClean="0">
                <a:sym typeface="Wingdings" pitchFamily="2" charset="2"/>
              </a:rPr>
              <a:t> EP Summe wird geringer</a:t>
            </a:r>
            <a:endParaRPr lang="de-DE" baseline="0" dirty="0" smtClean="0"/>
          </a:p>
          <a:p>
            <a:pPr marL="171450" indent="-171450">
              <a:buFont typeface="Arial" pitchFamily="34" charset="0"/>
              <a:buChar char="•"/>
            </a:pPr>
            <a:r>
              <a:rPr lang="de-DE" baseline="0" dirty="0" smtClean="0"/>
              <a:t>Produktivität: Eier-Beispiel, wie hoch ist die Lohnquote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de-DE" baseline="0" dirty="0" smtClean="0"/>
              <a:t>Demografie: Verhältnis der Generationen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E1046-6DCB-4318-8475-7B0E0D6CDDD6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79763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Problem</a:t>
            </a:r>
            <a:r>
              <a:rPr lang="de-DE" baseline="0" dirty="0" smtClean="0"/>
              <a:t> des neuen „Jobwunders“ wird deutlich: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de-DE" baseline="0" dirty="0" smtClean="0"/>
              <a:t>Rente geht bisher von einer „normalen“ Erwerbsbiographie aus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de-DE" baseline="0" dirty="0" smtClean="0"/>
              <a:t>Aber durch Leiharbeit, Befristungen, Praktika, Minijobs etc. können nur schwer EPs gesammelt werden</a:t>
            </a:r>
          </a:p>
          <a:p>
            <a:pPr marL="171450" indent="-171450">
              <a:buFont typeface="Arial" pitchFamily="34" charset="0"/>
              <a:buChar char="•"/>
            </a:pPr>
            <a:endParaRPr lang="de-DE" baseline="0" dirty="0" smtClean="0"/>
          </a:p>
          <a:p>
            <a:pPr marL="171450" marR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de-DE" baseline="0" dirty="0" smtClean="0"/>
              <a:t>Arbeitsmarkt: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DE" baseline="0" dirty="0" smtClean="0"/>
              <a:t>	Niedriglohnsektor, Langzeit-ALK, versicherungsfreie Tätigkeiten </a:t>
            </a:r>
            <a:r>
              <a:rPr lang="de-DE" baseline="0" dirty="0" smtClean="0">
                <a:sym typeface="Wingdings" pitchFamily="2" charset="2"/>
              </a:rPr>
              <a:t> EP Summe wird geringer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DE" baseline="0" dirty="0" smtClean="0">
                <a:sym typeface="Wingdings" pitchFamily="2" charset="2"/>
              </a:rPr>
              <a:t>	Beitragsdeckelung/ Rentenniveausenkung (private Vorsorge)  Wertigkeit der EP Summe sinkt</a:t>
            </a:r>
            <a:endParaRPr lang="de-DE" baseline="0" dirty="0" smtClean="0"/>
          </a:p>
          <a:p>
            <a:pPr marL="171450" indent="-171450">
              <a:buFont typeface="Arial" pitchFamily="34" charset="0"/>
              <a:buChar char="•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E1046-6DCB-4318-8475-7B0E0D6CDDD6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02129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Beitragsorientierung der Rentensysteme führt zu längeren</a:t>
            </a:r>
            <a:r>
              <a:rPr lang="de-DE" baseline="0" dirty="0" smtClean="0"/>
              <a:t> Erwerbsbiographien, die jedoch mit der Zeit immer geringer werden.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E1046-6DCB-4318-8475-7B0E0D6CDDD6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50728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FA3F4C-A0CA-4F1F-AA9B-AAA6F70F88B8}" type="slidenum">
              <a:rPr lang="de-DE"/>
              <a:pPr/>
              <a:t>7</a:t>
            </a:fld>
            <a:endParaRPr lang="de-DE"/>
          </a:p>
        </p:txBody>
      </p:sp>
      <p:sp>
        <p:nvSpPr>
          <p:cNvPr id="222210" name="Rectangle 7"/>
          <p:cNvSpPr txBox="1">
            <a:spLocks noGrp="1" noChangeArrowheads="1"/>
          </p:cNvSpPr>
          <p:nvPr/>
        </p:nvSpPr>
        <p:spPr bwMode="auto">
          <a:xfrm>
            <a:off x="3884456" y="8683756"/>
            <a:ext cx="2971910" cy="458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143" tIns="45572" rIns="91143" bIns="45572" anchor="b"/>
          <a:lstStyle>
            <a:lvl1pPr defTabSz="903288" eaLnBrk="0" hangingPunct="0">
              <a:defRPr sz="2400">
                <a:solidFill>
                  <a:schemeClr val="tx1"/>
                </a:solidFill>
                <a:latin typeface="Times" charset="0"/>
              </a:defRPr>
            </a:lvl1pPr>
            <a:lvl2pPr marL="37050663" indent="-36604575" defTabSz="903288" eaLnBrk="0" hangingPunct="0">
              <a:defRPr sz="2400">
                <a:solidFill>
                  <a:schemeClr val="tx1"/>
                </a:solidFill>
                <a:latin typeface="Times" charset="0"/>
              </a:defRPr>
            </a:lvl2pPr>
            <a:lvl3pPr marL="50496788" indent="-49603025" defTabSz="903288" eaLnBrk="0" hangingPunct="0">
              <a:defRPr sz="2400">
                <a:solidFill>
                  <a:schemeClr val="tx1"/>
                </a:solidFill>
                <a:latin typeface="Time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pPr algn="r" eaLnBrk="1" hangingPunct="1">
              <a:buFontTx/>
              <a:buNone/>
            </a:pPr>
            <a:fld id="{CC1261A5-3196-4780-9120-43A5F29CBF1D}" type="slidenum">
              <a:rPr lang="de-DE" sz="1200">
                <a:latin typeface="Arial" charset="0"/>
                <a:ea typeface="ＭＳ Ｐゴシック" pitchFamily="-107" charset="-128"/>
              </a:rPr>
              <a:pPr algn="r" eaLnBrk="1" hangingPunct="1">
                <a:buFontTx/>
                <a:buNone/>
              </a:pPr>
              <a:t>7</a:t>
            </a:fld>
            <a:endParaRPr lang="de-DE" sz="1200">
              <a:latin typeface="Arial" charset="0"/>
              <a:ea typeface="ＭＳ Ｐゴシック" pitchFamily="-107" charset="-128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7388"/>
            <a:ext cx="4567238" cy="3425825"/>
          </a:xfrm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097" y="4342623"/>
            <a:ext cx="5481813" cy="4115467"/>
          </a:xfrm>
        </p:spPr>
        <p:txBody>
          <a:bodyPr lIns="91143" tIns="45572" rIns="91143" bIns="45572"/>
          <a:lstStyle/>
          <a:p>
            <a:pPr marL="171450" indent="-171450">
              <a:buFont typeface="Arial" pitchFamily="34" charset="0"/>
              <a:buChar char="•"/>
            </a:pPr>
            <a:r>
              <a:rPr lang="de-DE" dirty="0" smtClean="0"/>
              <a:t>Rentenniveau:</a:t>
            </a:r>
            <a:r>
              <a:rPr lang="de-DE" baseline="0" dirty="0" smtClean="0"/>
              <a:t> Verhältnis der Standardrente und dem Durchschnittseinkommen der Erwerbstätigen.</a:t>
            </a:r>
            <a:endParaRPr lang="de-DE" dirty="0" smtClean="0"/>
          </a:p>
          <a:p>
            <a:pPr marL="171450" indent="-171450">
              <a:buFont typeface="Arial" pitchFamily="34" charset="0"/>
              <a:buChar char="•"/>
            </a:pPr>
            <a:r>
              <a:rPr lang="de-DE" dirty="0" smtClean="0"/>
              <a:t>Hieran sieht man das Verteilungsgerechtigkeit</a:t>
            </a:r>
            <a:r>
              <a:rPr lang="de-DE" baseline="0" dirty="0" smtClean="0"/>
              <a:t> abnimmt und auch Versorgungsprobleme uns in Zukunft erwarten werden, die zu einer Akzeptanzkrise führen kann. Es droht Altersarmut (v.a. im Osten)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de-DE" baseline="0" dirty="0" smtClean="0"/>
              <a:t>Langfristige Absenkung des Rentenniveaus wird verstärkt durch eine Erhöhung der Regelaltersgrenzen, weil die damit verbunden Abschläge zunehmen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de-DE" baseline="0" dirty="0" smtClean="0"/>
              <a:t>Wenn Rentenniveau sinkt, sinkt auch die Wertigkeit eines Entgeltpunktes (man brauch immer mehr, um auf die gleiche Rentenhöhe zu kommen) </a:t>
            </a:r>
            <a:r>
              <a:rPr lang="de-DE" baseline="0" dirty="0" smtClean="0">
                <a:sym typeface="Wingdings" pitchFamily="2" charset="2"/>
              </a:rPr>
              <a:t> Wer an der Rentenniveausenkung anhält, wird im Kampf gegen Altersarmut absehbar scheitern.</a:t>
            </a:r>
            <a:endParaRPr lang="de-DE" baseline="0" dirty="0" smtClean="0"/>
          </a:p>
          <a:p>
            <a:endParaRPr lang="de-DE" baseline="0" dirty="0" smtClean="0"/>
          </a:p>
          <a:p>
            <a:endParaRPr lang="de-DE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E1046-6DCB-4318-8475-7B0E0D6CDDD6}" type="slidenum">
              <a:rPr lang="de-DE" smtClean="0"/>
              <a:pPr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810782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5 Jahre versichert</a:t>
            </a:r>
          </a:p>
          <a:p>
            <a:pPr marL="171450" indent="-171450">
              <a:buFontTx/>
              <a:buChar char="-"/>
            </a:pPr>
            <a:r>
              <a:rPr lang="de-DE" dirty="0" smtClean="0"/>
              <a:t>Beitragszeiten aus Krankengeld,</a:t>
            </a:r>
            <a:r>
              <a:rPr lang="de-DE" baseline="0" dirty="0" smtClean="0"/>
              <a:t> Arbeitslosengeld I und II (vom 1. Januar 2005 – 31.Dez. 2010), Übergangsgeld, Kindererziehung, nicht erwerbsmäßigen häuslichen Pflege</a:t>
            </a:r>
          </a:p>
          <a:p>
            <a:pPr marL="171450" indent="-171450">
              <a:buFontTx/>
              <a:buChar char="-"/>
            </a:pPr>
            <a:r>
              <a:rPr lang="de-DE" baseline="0" dirty="0" smtClean="0"/>
              <a:t>Ersatzzeiten (politische Verfolgung in der DDR)</a:t>
            </a:r>
          </a:p>
          <a:p>
            <a:pPr marL="171450" indent="-171450">
              <a:buFontTx/>
              <a:buChar char="-"/>
            </a:pPr>
            <a:r>
              <a:rPr lang="de-DE" baseline="0" dirty="0" smtClean="0"/>
              <a:t>Zeiten aus einem Versorgungsausglich bei Scheidungen</a:t>
            </a:r>
          </a:p>
          <a:p>
            <a:pPr marL="171450" indent="-171450">
              <a:buFontTx/>
              <a:buChar char="-"/>
            </a:pPr>
            <a:r>
              <a:rPr lang="de-DE" baseline="0" dirty="0" smtClean="0"/>
              <a:t>Zeiten aus Zuschlägen für eine geringfügige Beschäftigung</a:t>
            </a:r>
          </a:p>
          <a:p>
            <a:pPr marL="171450" indent="-171450">
              <a:buFontTx/>
              <a:buChar char="-"/>
            </a:pPr>
            <a:r>
              <a:rPr lang="de-DE" baseline="0" dirty="0" smtClean="0"/>
              <a:t>Zeiten aus dem Rentensplitting</a:t>
            </a:r>
          </a:p>
          <a:p>
            <a:pPr marL="171450" indent="-171450">
              <a:buFontTx/>
              <a:buChar char="-"/>
            </a:pPr>
            <a:endParaRPr lang="de-DE" baseline="0" dirty="0" smtClean="0"/>
          </a:p>
          <a:p>
            <a:pPr marL="0" indent="0">
              <a:buFontTx/>
              <a:buNone/>
            </a:pPr>
            <a:r>
              <a:rPr lang="de-DE" baseline="0" dirty="0" smtClean="0"/>
              <a:t>Vorzeitige Erfüllung der Wartezeit:</a:t>
            </a:r>
          </a:p>
          <a:p>
            <a:pPr marL="228600" indent="-228600">
              <a:buFontTx/>
              <a:buAutoNum type="arabicParenR"/>
            </a:pPr>
            <a:r>
              <a:rPr lang="de-DE" baseline="0" dirty="0" smtClean="0"/>
              <a:t>Berufskrankheit/ Arbeitsunfall (versicherungspflichtig zu dem Zeitpunkt)</a:t>
            </a:r>
          </a:p>
          <a:p>
            <a:pPr marL="228600" indent="-228600">
              <a:buFontTx/>
              <a:buAutoNum type="arabicParenR"/>
            </a:pPr>
            <a:r>
              <a:rPr lang="de-DE" baseline="0" dirty="0" smtClean="0"/>
              <a:t>Wehr- oder Zivildienstbeschädigung</a:t>
            </a:r>
          </a:p>
          <a:p>
            <a:pPr marL="228600" indent="-228600">
              <a:buFontTx/>
              <a:buAutoNum type="arabicParenR"/>
            </a:pPr>
            <a:endParaRPr lang="de-DE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E1046-6DCB-4318-8475-7B0E0D6CDDD6}" type="slidenum">
              <a:rPr lang="de-DE" smtClean="0"/>
              <a:pPr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6449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Durchschnittsalter</a:t>
            </a:r>
            <a:r>
              <a:rPr lang="de-DE" baseline="0" dirty="0" smtClean="0"/>
              <a:t> beim Zugang der Erwerbsminderungsrente: 50,7 J.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E1046-6DCB-4318-8475-7B0E0D6CDDD6}" type="slidenum">
              <a:rPr lang="de-DE" smtClean="0"/>
              <a:pPr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67016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E1046-6DCB-4318-8475-7B0E0D6CDDD6}" type="slidenum">
              <a:rPr lang="de-DE" smtClean="0"/>
              <a:pPr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3820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Hinzuverdienst: Monatliche Bruttoarbeitsentgelt, steuerrechtlicher</a:t>
            </a:r>
            <a:r>
              <a:rPr lang="de-DE" baseline="0" dirty="0" smtClean="0"/>
              <a:t> Gewinn</a:t>
            </a:r>
          </a:p>
          <a:p>
            <a:r>
              <a:rPr lang="de-DE" baseline="0" dirty="0" smtClean="0"/>
              <a:t>2x im Jahr bis zum doppelten Monatsdienst möglich (z.B. Weihnachts- und Urlaubsgeld)</a:t>
            </a:r>
          </a:p>
          <a:p>
            <a:endParaRPr lang="de-DE" baseline="0" dirty="0" smtClean="0"/>
          </a:p>
          <a:p>
            <a:r>
              <a:rPr lang="de-DE" baseline="0" dirty="0" smtClean="0"/>
              <a:t>Individuelle Berechnung abhängig von</a:t>
            </a:r>
          </a:p>
          <a:p>
            <a:pPr marL="228600" indent="-228600">
              <a:buAutoNum type="arabicParenR"/>
            </a:pPr>
            <a:r>
              <a:rPr lang="de-DE" baseline="0" dirty="0" smtClean="0"/>
              <a:t>Entgeltpunkte vor Eintritt in die Erwerbsminderung </a:t>
            </a:r>
          </a:p>
          <a:p>
            <a:pPr marL="228600" indent="-228600">
              <a:buAutoNum type="arabicParenR"/>
            </a:pPr>
            <a:r>
              <a:rPr lang="de-DE" baseline="0" dirty="0" smtClean="0"/>
              <a:t>Ort der Verdiensterzielung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E1046-6DCB-4318-8475-7B0E0D6CDDD6}" type="slidenum">
              <a:rPr lang="de-DE" smtClean="0"/>
              <a:pPr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87457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E1046-6DCB-4318-8475-7B0E0D6CDDD6}" type="slidenum">
              <a:rPr lang="de-DE" smtClean="0"/>
              <a:pPr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46124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r>
              <a:rPr lang="de-DE" dirty="0" smtClean="0"/>
              <a:t>Abschlagsfreier</a:t>
            </a:r>
            <a:r>
              <a:rPr lang="de-DE" baseline="0" dirty="0" smtClean="0"/>
              <a:t> Rentenzugang für besonders langjährige Versicherte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de-DE" dirty="0" smtClean="0"/>
              <a:t>Absicherung</a:t>
            </a:r>
            <a:r>
              <a:rPr lang="de-DE" baseline="0" dirty="0" smtClean="0"/>
              <a:t> von Erwerbsgeminderten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de-DE" baseline="0" dirty="0" smtClean="0"/>
              <a:t>Ausweitung der Anrechenbaren Kinder Erziehungszeiten („Mütterrente“)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de-DE" baseline="0" dirty="0" smtClean="0"/>
              <a:t>Anhebung des Sog. „</a:t>
            </a:r>
            <a:r>
              <a:rPr lang="de-DE" baseline="0" dirty="0" err="1" smtClean="0"/>
              <a:t>Rehadeckels</a:t>
            </a:r>
            <a:r>
              <a:rPr lang="de-DE" baseline="0" dirty="0" smtClean="0"/>
              <a:t>“</a:t>
            </a:r>
          </a:p>
          <a:p>
            <a:pPr marL="171450" indent="-171450">
              <a:buFont typeface="Arial" pitchFamily="34" charset="0"/>
              <a:buChar char="•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E1046-6DCB-4318-8475-7B0E0D6CDDD6}" type="slidenum">
              <a:rPr lang="de-DE" smtClean="0"/>
              <a:pPr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810782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baseline="0" dirty="0" smtClean="0"/>
              <a:t>Kritik: Der Rentenreform mangele es an Generationengerechtigkeit: Ältere Generationen zu Lasten der Jüngeren</a:t>
            </a:r>
            <a:endParaRPr lang="de-DE" dirty="0" smtClean="0"/>
          </a:p>
          <a:p>
            <a:r>
              <a:rPr lang="de-DE" baseline="0" dirty="0" smtClean="0">
                <a:sym typeface="Wingdings" pitchFamily="2" charset="2"/>
              </a:rPr>
              <a:t> Die Benachteiligung Jüngerer durch Anhebung der Altersgrenze, Menschen, die ihr ganzes Leben gearbeitet haben einen früheren abschlagsfreien Ausstieg zu ermöglichen ist eine Frage der Gerechtigkeit</a:t>
            </a:r>
            <a:endParaRPr lang="de-DE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E1046-6DCB-4318-8475-7B0E0D6CDDD6}" type="slidenum">
              <a:rPr lang="de-DE" smtClean="0"/>
              <a:pPr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86577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In Zukunft gilt : Wer</a:t>
            </a:r>
            <a:r>
              <a:rPr lang="de-DE" baseline="0" dirty="0" smtClean="0"/>
              <a:t> 45J. Lang in die RV eingezahlt hat, kann mit 63J. ohne Abschläge in den Ruhestand gehen. Die Altersgrenze erhöht sich dann schrittweise auf 65 J. </a:t>
            </a:r>
            <a:r>
              <a:rPr lang="de-DE" baseline="0" dirty="0" smtClean="0">
                <a:sym typeface="Wingdings" pitchFamily="2" charset="2"/>
              </a:rPr>
              <a:t> </a:t>
            </a:r>
            <a:r>
              <a:rPr lang="de-DE" b="1" baseline="0" dirty="0" smtClean="0">
                <a:sym typeface="Wingdings" pitchFamily="2" charset="2"/>
              </a:rPr>
              <a:t>Rente mit 65</a:t>
            </a:r>
            <a:r>
              <a:rPr lang="de-DE" b="1" baseline="0" dirty="0" smtClean="0"/>
              <a:t> </a:t>
            </a:r>
            <a:r>
              <a:rPr lang="de-DE" baseline="0" dirty="0" smtClean="0"/>
              <a:t>(gilt nur für Versicherte die vor dem 1. Januar 1953 geboren sind und deren Rente nach dem 1.07.2014 beginnt). </a:t>
            </a:r>
          </a:p>
          <a:p>
            <a:endParaRPr lang="de-DE" baseline="0" dirty="0" smtClean="0"/>
          </a:p>
          <a:p>
            <a:r>
              <a:rPr lang="de-DE" baseline="0" dirty="0" smtClean="0"/>
              <a:t>Kritik: Der Rentenreform mangele es an Generationengerechtigkeit: </a:t>
            </a:r>
            <a:r>
              <a:rPr lang="de-DE" baseline="0" smtClean="0"/>
              <a:t>Ältere Generationen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E1046-6DCB-4318-8475-7B0E0D6CDDD6}" type="slidenum">
              <a:rPr lang="de-DE" smtClean="0"/>
              <a:pPr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88334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AV-Leistungsverbesserungsgesetz (01.07.2014):</a:t>
            </a:r>
            <a:r>
              <a:rPr lang="de-DE" baseline="0" dirty="0" smtClean="0"/>
              <a:t> Hochrechnung basiert auf das Durchschnitts- Brutto-Verdienst vor Eintritt in die Erwerbsminderungsrente (GÜNSTIGKEITSPRINZIP: die letzten 4 Jahre werden ausgestrichen) und wird bis 62 (statt 60) Jahren geführt.</a:t>
            </a:r>
          </a:p>
          <a:p>
            <a:endParaRPr lang="de-DE" baseline="0" dirty="0" smtClean="0"/>
          </a:p>
          <a:p>
            <a:pPr marL="171450" indent="-171450">
              <a:buFont typeface="Arial" pitchFamily="34" charset="0"/>
              <a:buChar char="•"/>
            </a:pPr>
            <a:r>
              <a:rPr lang="de-DE" baseline="0" dirty="0" smtClean="0"/>
              <a:t>Immer noch hohe Zugangshürden (ca. die Hälfte der Anträge wird abgelehnt)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E1046-6DCB-4318-8475-7B0E0D6CDDD6}" type="slidenum">
              <a:rPr lang="de-DE" smtClean="0"/>
              <a:pPr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8657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5" name="Rectangle 13"/>
          <p:cNvSpPr>
            <a:spLocks noChangeArrowheads="1"/>
          </p:cNvSpPr>
          <p:nvPr userDrawn="1"/>
        </p:nvSpPr>
        <p:spPr bwMode="auto">
          <a:xfrm>
            <a:off x="0" y="3429000"/>
            <a:ext cx="9144000" cy="3429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23555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3429000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515442" y="1065186"/>
            <a:ext cx="7200000" cy="540000"/>
          </a:xfrm>
        </p:spPr>
        <p:txBody>
          <a:bodyPr/>
          <a:lstStyle>
            <a:lvl1pPr>
              <a:lnSpc>
                <a:spcPts val="1600"/>
              </a:lnSpc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 smtClean="0"/>
              <a:t>Titelmasterformat durch Klicken bearbeiten</a:t>
            </a:r>
          </a:p>
        </p:txBody>
      </p:sp>
      <p:sp>
        <p:nvSpPr>
          <p:cNvPr id="23560" name="Text Box 8"/>
          <p:cNvSpPr txBox="1">
            <a:spLocks noChangeArrowheads="1"/>
          </p:cNvSpPr>
          <p:nvPr userDrawn="1"/>
        </p:nvSpPr>
        <p:spPr bwMode="auto">
          <a:xfrm>
            <a:off x="7613650" y="800100"/>
            <a:ext cx="1006686" cy="282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>
              <a:lnSpc>
                <a:spcPts val="1100"/>
              </a:lnSpc>
              <a:buFontTx/>
              <a:buNone/>
            </a:pPr>
            <a:r>
              <a:rPr lang="de-DE" sz="1000" b="1" dirty="0" smtClean="0"/>
              <a:t>IG Metall</a:t>
            </a:r>
          </a:p>
          <a:p>
            <a:pPr eaLnBrk="0" hangingPunct="0">
              <a:lnSpc>
                <a:spcPts val="1100"/>
              </a:lnSpc>
              <a:buFontTx/>
              <a:buNone/>
            </a:pPr>
            <a:r>
              <a:rPr lang="de-DE" sz="1000" b="1" dirty="0" smtClean="0"/>
              <a:t>Schwäbisch Hall</a:t>
            </a:r>
            <a:endParaRPr lang="de-DE" sz="1000" b="1" dirty="0"/>
          </a:p>
        </p:txBody>
      </p:sp>
      <p:sp>
        <p:nvSpPr>
          <p:cNvPr id="23561" name="Line 9"/>
          <p:cNvSpPr>
            <a:spLocks noChangeShapeType="1"/>
          </p:cNvSpPr>
          <p:nvPr userDrawn="1"/>
        </p:nvSpPr>
        <p:spPr bwMode="auto">
          <a:xfrm>
            <a:off x="7559675" y="819150"/>
            <a:ext cx="0" cy="107950"/>
          </a:xfrm>
          <a:prstGeom prst="line">
            <a:avLst/>
          </a:prstGeom>
          <a:noFill/>
          <a:ln w="1016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23567" name="Rectangle 15"/>
          <p:cNvSpPr>
            <a:spLocks noChangeArrowheads="1"/>
          </p:cNvSpPr>
          <p:nvPr userDrawn="1"/>
        </p:nvSpPr>
        <p:spPr bwMode="auto">
          <a:xfrm>
            <a:off x="503238" y="1619250"/>
            <a:ext cx="8677275" cy="3598863"/>
          </a:xfrm>
          <a:prstGeom prst="rect">
            <a:avLst/>
          </a:prstGeom>
          <a:solidFill>
            <a:schemeClr val="bg1"/>
          </a:solidFill>
          <a:ln w="1016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pic>
        <p:nvPicPr>
          <p:cNvPr id="10" name="Picture 2" descr="C:\Users\stieberc\Desktop\Logo_ppt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000" y="0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57" name="Rectangle 5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73977" y="2546474"/>
            <a:ext cx="8558212" cy="1098550"/>
          </a:xfrm>
        </p:spPr>
        <p:txBody>
          <a:bodyPr/>
          <a:lstStyle>
            <a:lvl1pPr marL="0" indent="0" algn="ctr">
              <a:lnSpc>
                <a:spcPts val="3600"/>
              </a:lnSpc>
              <a:spcBef>
                <a:spcPct val="0"/>
              </a:spcBef>
              <a:buFont typeface="Times" charset="0"/>
              <a:buNone/>
              <a:defRPr sz="3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 smtClean="0"/>
              <a:t>Erwerbsminderungsrente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19250" y="1484784"/>
            <a:ext cx="7200000" cy="540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7D64997-12B8-4B92-8586-39D430AF88F2}" type="slidenum">
              <a:rPr lang="de-DE"/>
              <a:pPr/>
              <a:t>‹Nr.›</a:t>
            </a:fld>
            <a:endParaRPr lang="de-DE">
              <a:solidFill>
                <a:schemeClr val="tx1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AK AuG 17.02.2014</a:t>
            </a:r>
            <a:endParaRPr lang="de-DE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2"/>
          </p:nvPr>
        </p:nvSpPr>
        <p:spPr>
          <a:xfrm>
            <a:off x="1619250" y="2348880"/>
            <a:ext cx="7201172" cy="400112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Datumsplatzhalter 1"/>
          <p:cNvSpPr>
            <a:spLocks noGrp="1"/>
          </p:cNvSpPr>
          <p:nvPr>
            <p:ph type="dt" sz="half" idx="2"/>
          </p:nvPr>
        </p:nvSpPr>
        <p:spPr>
          <a:xfrm>
            <a:off x="4067944" y="6591600"/>
            <a:ext cx="1008112" cy="15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buFontTx/>
              <a:buNone/>
              <a:defRPr lang="de-DE" sz="1000" b="1" kern="1200" smtClean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11599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Text 2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619251" y="2338388"/>
            <a:ext cx="3456806" cy="39862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7D64997-12B8-4B92-8586-39D430AF88F2}" type="slidenum">
              <a:rPr lang="de-DE"/>
              <a:pPr/>
              <a:t>‹Nr.›</a:t>
            </a:fld>
            <a:endParaRPr lang="de-DE">
              <a:solidFill>
                <a:schemeClr val="tx1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AK AuG 17.02.2014</a:t>
            </a:r>
            <a:endParaRPr lang="de-DE"/>
          </a:p>
        </p:txBody>
      </p:sp>
      <p:sp>
        <p:nvSpPr>
          <p:cNvPr id="6" name="Inhaltsplatzhalter 2"/>
          <p:cNvSpPr>
            <a:spLocks noGrp="1"/>
          </p:cNvSpPr>
          <p:nvPr>
            <p:ph idx="12"/>
          </p:nvPr>
        </p:nvSpPr>
        <p:spPr>
          <a:xfrm>
            <a:off x="5292080" y="2348880"/>
            <a:ext cx="3456806" cy="39862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1"/>
          <p:cNvSpPr>
            <a:spLocks noGrp="1"/>
          </p:cNvSpPr>
          <p:nvPr>
            <p:ph type="dt" sz="half" idx="2"/>
          </p:nvPr>
        </p:nvSpPr>
        <p:spPr>
          <a:xfrm>
            <a:off x="4067944" y="6591600"/>
            <a:ext cx="1008112" cy="15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buFontTx/>
              <a:buNone/>
              <a:defRPr lang="de-DE" sz="1000" b="1" kern="1200" smtClean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13633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7D64997-12B8-4B92-8586-39D430AF88F2}" type="slidenum">
              <a:rPr lang="de-DE"/>
              <a:pPr/>
              <a:t>‹Nr.›</a:t>
            </a:fld>
            <a:endParaRPr lang="de-DE">
              <a:solidFill>
                <a:schemeClr val="tx1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AK AuG 17.02.2014</a:t>
            </a:r>
            <a:endParaRPr lang="de-DE"/>
          </a:p>
        </p:txBody>
      </p:sp>
      <p:sp>
        <p:nvSpPr>
          <p:cNvPr id="6" name="Datumsplatzhalter 1"/>
          <p:cNvSpPr>
            <a:spLocks noGrp="1"/>
          </p:cNvSpPr>
          <p:nvPr>
            <p:ph type="dt" sz="half" idx="2"/>
          </p:nvPr>
        </p:nvSpPr>
        <p:spPr>
          <a:xfrm>
            <a:off x="4067944" y="6591600"/>
            <a:ext cx="1008112" cy="15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buFontTx/>
              <a:buNone/>
              <a:defRPr lang="de-DE" sz="1000" b="1" kern="1200" smtClean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46731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Freiflä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7D64997-12B8-4B92-8586-39D430AF88F2}" type="slidenum">
              <a:rPr lang="de-DE"/>
              <a:pPr/>
              <a:t>‹Nr.›</a:t>
            </a:fld>
            <a:endParaRPr lang="de-DE">
              <a:solidFill>
                <a:schemeClr val="tx1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AK AuG 17.02.2014</a:t>
            </a:r>
            <a:endParaRPr lang="de-DE"/>
          </a:p>
        </p:txBody>
      </p:sp>
      <p:sp>
        <p:nvSpPr>
          <p:cNvPr id="6" name="Datumsplatzhalter 1"/>
          <p:cNvSpPr>
            <a:spLocks noGrp="1"/>
          </p:cNvSpPr>
          <p:nvPr>
            <p:ph type="dt" sz="half" idx="2"/>
          </p:nvPr>
        </p:nvSpPr>
        <p:spPr>
          <a:xfrm>
            <a:off x="4067944" y="6591600"/>
            <a:ext cx="1008112" cy="15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buFontTx/>
              <a:buNone/>
              <a:defRPr lang="de-DE" sz="1000" b="1" kern="1200" smtClean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91346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19250" y="1619250"/>
            <a:ext cx="7200000" cy="540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7D64997-12B8-4B92-8586-39D430AF88F2}" type="slidenum">
              <a:rPr lang="de-DE"/>
              <a:pPr/>
              <a:t>‹Nr.›</a:t>
            </a:fld>
            <a:endParaRPr lang="de-DE">
              <a:solidFill>
                <a:schemeClr val="tx1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AK AuG 17.02.2014</a:t>
            </a:r>
            <a:endParaRPr lang="de-DE"/>
          </a:p>
        </p:txBody>
      </p:sp>
      <p:sp>
        <p:nvSpPr>
          <p:cNvPr id="8" name="Diagrammplatzhalter 7"/>
          <p:cNvSpPr>
            <a:spLocks noGrp="1"/>
          </p:cNvSpPr>
          <p:nvPr>
            <p:ph type="chart" sz="quarter" idx="12"/>
          </p:nvPr>
        </p:nvSpPr>
        <p:spPr>
          <a:xfrm>
            <a:off x="1619250" y="2420888"/>
            <a:ext cx="7273230" cy="396044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de-DE" smtClean="0"/>
              <a:t>Diagramm durch Klicken auf Symbol hinzufügen</a:t>
            </a:r>
            <a:endParaRPr lang="de-DE" dirty="0"/>
          </a:p>
        </p:txBody>
      </p:sp>
      <p:sp>
        <p:nvSpPr>
          <p:cNvPr id="6" name="Datumsplatzhalter 1"/>
          <p:cNvSpPr>
            <a:spLocks noGrp="1"/>
          </p:cNvSpPr>
          <p:nvPr>
            <p:ph type="dt" sz="half" idx="2"/>
          </p:nvPr>
        </p:nvSpPr>
        <p:spPr>
          <a:xfrm>
            <a:off x="4067944" y="6591600"/>
            <a:ext cx="1008112" cy="15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buFontTx/>
              <a:buNone/>
              <a:defRPr lang="de-DE" sz="1000" b="1" kern="1200" smtClean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45389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, Diagramm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3400" y="1219200"/>
            <a:ext cx="8077200" cy="6858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iagrammplatzhalter 2"/>
          <p:cNvSpPr>
            <a:spLocks noGrp="1"/>
          </p:cNvSpPr>
          <p:nvPr>
            <p:ph type="chart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6642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035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0" y="6477000"/>
            <a:ext cx="9144000" cy="38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buFontTx/>
              <a:buNone/>
            </a:pPr>
            <a:endParaRPr lang="de-DE">
              <a:latin typeface="Times" charset="0"/>
            </a:endParaRPr>
          </a:p>
        </p:txBody>
      </p:sp>
      <p:sp>
        <p:nvSpPr>
          <p:cNvPr id="1042" name="Rectangle 18"/>
          <p:cNvSpPr>
            <a:spLocks noChangeArrowheads="1"/>
          </p:cNvSpPr>
          <p:nvPr/>
        </p:nvSpPr>
        <p:spPr bwMode="auto">
          <a:xfrm>
            <a:off x="0" y="0"/>
            <a:ext cx="9144000" cy="1258888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19250" y="1484784"/>
            <a:ext cx="7200000" cy="5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de-DE" dirty="0" smtClean="0"/>
              <a:t>Mastertitelformat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19250" y="2338388"/>
            <a:ext cx="7197725" cy="3986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582025" y="6589713"/>
            <a:ext cx="23495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 eaLnBrk="0" hangingPunct="0">
              <a:lnSpc>
                <a:spcPts val="1200"/>
              </a:lnSpc>
              <a:buFontTx/>
              <a:buNone/>
              <a:defRPr sz="900" b="1">
                <a:solidFill>
                  <a:schemeClr val="bg1"/>
                </a:solidFill>
              </a:defRPr>
            </a:lvl1pPr>
          </a:lstStyle>
          <a:p>
            <a:fld id="{568E1DE0-F549-45DE-B7A4-3ABD08E80195}" type="slidenum">
              <a:rPr lang="de-DE"/>
              <a:pPr/>
              <a:t>‹Nr.›</a:t>
            </a:fld>
            <a:endParaRPr lang="de-DE">
              <a:solidFill>
                <a:schemeClr val="tx1"/>
              </a:solidFill>
            </a:endParaRPr>
          </a:p>
        </p:txBody>
      </p:sp>
      <p:sp>
        <p:nvSpPr>
          <p:cNvPr id="1043" name="Text Box 19"/>
          <p:cNvSpPr txBox="1">
            <a:spLocks noChangeArrowheads="1"/>
          </p:cNvSpPr>
          <p:nvPr/>
        </p:nvSpPr>
        <p:spPr bwMode="auto">
          <a:xfrm>
            <a:off x="7613650" y="800100"/>
            <a:ext cx="1006686" cy="282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>
              <a:lnSpc>
                <a:spcPts val="1100"/>
              </a:lnSpc>
              <a:buFontTx/>
              <a:buNone/>
            </a:pPr>
            <a:r>
              <a:rPr lang="de-DE" sz="1000" b="1" dirty="0" smtClean="0">
                <a:solidFill>
                  <a:schemeClr val="bg1"/>
                </a:solidFill>
              </a:rPr>
              <a:t>IG</a:t>
            </a:r>
            <a:r>
              <a:rPr lang="de-DE" sz="1000" b="1" baseline="0" dirty="0" smtClean="0">
                <a:solidFill>
                  <a:schemeClr val="bg1"/>
                </a:solidFill>
              </a:rPr>
              <a:t> Metall</a:t>
            </a:r>
          </a:p>
          <a:p>
            <a:pPr eaLnBrk="0" hangingPunct="0">
              <a:lnSpc>
                <a:spcPts val="1100"/>
              </a:lnSpc>
              <a:buFontTx/>
              <a:buNone/>
            </a:pPr>
            <a:r>
              <a:rPr lang="de-DE" sz="1000" b="1" baseline="0" dirty="0" smtClean="0">
                <a:solidFill>
                  <a:schemeClr val="bg1"/>
                </a:solidFill>
              </a:rPr>
              <a:t>Schwäbisch Hall</a:t>
            </a:r>
            <a:endParaRPr lang="de-DE" sz="1000" b="1" dirty="0">
              <a:solidFill>
                <a:schemeClr val="bg1"/>
              </a:solidFill>
            </a:endParaRPr>
          </a:p>
        </p:txBody>
      </p:sp>
      <p:sp>
        <p:nvSpPr>
          <p:cNvPr id="1045" name="Line 21"/>
          <p:cNvSpPr>
            <a:spLocks noChangeShapeType="1"/>
          </p:cNvSpPr>
          <p:nvPr/>
        </p:nvSpPr>
        <p:spPr bwMode="auto">
          <a:xfrm>
            <a:off x="7559675" y="819150"/>
            <a:ext cx="0" cy="107950"/>
          </a:xfrm>
          <a:prstGeom prst="line">
            <a:avLst/>
          </a:prstGeom>
          <a:noFill/>
          <a:ln w="1016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5536" y="6589713"/>
            <a:ext cx="527388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lnSpc>
                <a:spcPts val="1200"/>
              </a:lnSpc>
              <a:buFontTx/>
              <a:buNone/>
              <a:defRPr sz="1000" b="1">
                <a:solidFill>
                  <a:schemeClr val="bg1"/>
                </a:solidFill>
              </a:defRPr>
            </a:lvl1pPr>
          </a:lstStyle>
          <a:p>
            <a:r>
              <a:rPr lang="de-DE" dirty="0" smtClean="0"/>
              <a:t>AK </a:t>
            </a:r>
            <a:r>
              <a:rPr lang="de-DE" dirty="0" err="1" smtClean="0"/>
              <a:t>AuG</a:t>
            </a:r>
            <a:r>
              <a:rPr lang="de-DE" dirty="0" smtClean="0"/>
              <a:t> </a:t>
            </a:r>
            <a:endParaRPr lang="de-DE" dirty="0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2"/>
          </p:nvPr>
        </p:nvSpPr>
        <p:spPr>
          <a:xfrm>
            <a:off x="4067944" y="6591600"/>
            <a:ext cx="1008112" cy="15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buFontTx/>
              <a:buNone/>
              <a:defRPr lang="de-DE" sz="1000" b="1" kern="1200" smtClean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r>
              <a:rPr lang="de-DE" dirty="0" smtClean="0"/>
              <a:t>17.02.2014</a:t>
            </a:r>
            <a:endParaRPr lang="de-DE" dirty="0"/>
          </a:p>
        </p:txBody>
      </p:sp>
      <p:pic>
        <p:nvPicPr>
          <p:cNvPr id="12" name="Picture 2" descr="C:\Users\stieberc\Desktop\Logo_ppt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000" y="0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3" r:id="rId3"/>
    <p:sldLayoutId id="2147483651" r:id="rId4"/>
    <p:sldLayoutId id="2147483655" r:id="rId5"/>
    <p:sldLayoutId id="2147483650" r:id="rId6"/>
    <p:sldLayoutId id="2147483656" r:id="rId7"/>
    <p:sldLayoutId id="2147483657" r:id="rId8"/>
  </p:sldLayoutIdLst>
  <p:hf hdr="0" dt="0"/>
  <p:txStyles>
    <p:titleStyle>
      <a:lvl1pPr algn="l" rtl="0" eaLnBrk="1" fontAlgn="base" hangingPunct="1">
        <a:lnSpc>
          <a:spcPts val="2600"/>
        </a:lnSpc>
        <a:spcBef>
          <a:spcPct val="0"/>
        </a:spcBef>
        <a:spcAft>
          <a:spcPct val="0"/>
        </a:spcAft>
        <a:defRPr sz="2400" b="1">
          <a:solidFill>
            <a:srgbClr val="FF0000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2600"/>
        </a:lnSpc>
        <a:spcBef>
          <a:spcPct val="0"/>
        </a:spcBef>
        <a:spcAft>
          <a:spcPct val="0"/>
        </a:spcAft>
        <a:defRPr sz="2400" b="1">
          <a:solidFill>
            <a:srgbClr val="FF0000"/>
          </a:solidFill>
          <a:latin typeface="Arial" charset="0"/>
        </a:defRPr>
      </a:lvl2pPr>
      <a:lvl3pPr algn="l" rtl="0" eaLnBrk="1" fontAlgn="base" hangingPunct="1">
        <a:lnSpc>
          <a:spcPts val="2600"/>
        </a:lnSpc>
        <a:spcBef>
          <a:spcPct val="0"/>
        </a:spcBef>
        <a:spcAft>
          <a:spcPct val="0"/>
        </a:spcAft>
        <a:defRPr sz="2400" b="1">
          <a:solidFill>
            <a:srgbClr val="FF0000"/>
          </a:solidFill>
          <a:latin typeface="Arial" charset="0"/>
        </a:defRPr>
      </a:lvl3pPr>
      <a:lvl4pPr algn="l" rtl="0" eaLnBrk="1" fontAlgn="base" hangingPunct="1">
        <a:lnSpc>
          <a:spcPts val="2600"/>
        </a:lnSpc>
        <a:spcBef>
          <a:spcPct val="0"/>
        </a:spcBef>
        <a:spcAft>
          <a:spcPct val="0"/>
        </a:spcAft>
        <a:defRPr sz="2400" b="1">
          <a:solidFill>
            <a:srgbClr val="FF0000"/>
          </a:solidFill>
          <a:latin typeface="Arial" charset="0"/>
        </a:defRPr>
      </a:lvl4pPr>
      <a:lvl5pPr algn="l" rtl="0" eaLnBrk="1" fontAlgn="base" hangingPunct="1">
        <a:lnSpc>
          <a:spcPts val="2600"/>
        </a:lnSpc>
        <a:spcBef>
          <a:spcPct val="0"/>
        </a:spcBef>
        <a:spcAft>
          <a:spcPct val="0"/>
        </a:spcAft>
        <a:defRPr sz="2400" b="1">
          <a:solidFill>
            <a:srgbClr val="FF0000"/>
          </a:solidFill>
          <a:latin typeface="Arial" charset="0"/>
        </a:defRPr>
      </a:lvl5pPr>
      <a:lvl6pPr marL="457200" algn="l" rtl="0" eaLnBrk="1" fontAlgn="base" hangingPunct="1">
        <a:lnSpc>
          <a:spcPts val="2600"/>
        </a:lnSpc>
        <a:spcBef>
          <a:spcPct val="0"/>
        </a:spcBef>
        <a:spcAft>
          <a:spcPct val="0"/>
        </a:spcAft>
        <a:defRPr sz="2400" b="1">
          <a:solidFill>
            <a:srgbClr val="FF0000"/>
          </a:solidFill>
          <a:latin typeface="Arial" charset="0"/>
        </a:defRPr>
      </a:lvl6pPr>
      <a:lvl7pPr marL="914400" algn="l" rtl="0" eaLnBrk="1" fontAlgn="base" hangingPunct="1">
        <a:lnSpc>
          <a:spcPts val="2600"/>
        </a:lnSpc>
        <a:spcBef>
          <a:spcPct val="0"/>
        </a:spcBef>
        <a:spcAft>
          <a:spcPct val="0"/>
        </a:spcAft>
        <a:defRPr sz="2400" b="1">
          <a:solidFill>
            <a:srgbClr val="FF0000"/>
          </a:solidFill>
          <a:latin typeface="Arial" charset="0"/>
        </a:defRPr>
      </a:lvl7pPr>
      <a:lvl8pPr marL="1371600" algn="l" rtl="0" eaLnBrk="1" fontAlgn="base" hangingPunct="1">
        <a:lnSpc>
          <a:spcPts val="2600"/>
        </a:lnSpc>
        <a:spcBef>
          <a:spcPct val="0"/>
        </a:spcBef>
        <a:spcAft>
          <a:spcPct val="0"/>
        </a:spcAft>
        <a:defRPr sz="2400" b="1">
          <a:solidFill>
            <a:srgbClr val="FF0000"/>
          </a:solidFill>
          <a:latin typeface="Arial" charset="0"/>
        </a:defRPr>
      </a:lvl8pPr>
      <a:lvl9pPr marL="1828800" algn="l" rtl="0" eaLnBrk="1" fontAlgn="base" hangingPunct="1">
        <a:lnSpc>
          <a:spcPts val="2600"/>
        </a:lnSpc>
        <a:spcBef>
          <a:spcPct val="0"/>
        </a:spcBef>
        <a:spcAft>
          <a:spcPct val="0"/>
        </a:spcAft>
        <a:defRPr sz="2400" b="1">
          <a:solidFill>
            <a:srgbClr val="FF0000"/>
          </a:solidFill>
          <a:latin typeface="Arial" charset="0"/>
        </a:defRPr>
      </a:lvl9pPr>
    </p:titleStyle>
    <p:bodyStyle>
      <a:lvl1pPr marL="254000" indent="-254000" algn="l" rtl="0" eaLnBrk="1" fontAlgn="base" hangingPunct="1">
        <a:lnSpc>
          <a:spcPts val="2200"/>
        </a:lnSpc>
        <a:spcBef>
          <a:spcPts val="1400"/>
        </a:spcBef>
        <a:spcAft>
          <a:spcPct val="0"/>
        </a:spcAft>
        <a:buSzPct val="120000"/>
        <a:buFont typeface="Times" charset="0"/>
        <a:buBlip>
          <a:blip r:embed="rId11"/>
        </a:buBlip>
        <a:defRPr b="1">
          <a:solidFill>
            <a:schemeClr val="tx1"/>
          </a:solidFill>
          <a:latin typeface="+mn-lt"/>
          <a:ea typeface="+mn-ea"/>
          <a:cs typeface="+mn-cs"/>
        </a:defRPr>
      </a:lvl1pPr>
      <a:lvl2pPr marL="584200" indent="-139700" algn="l" rtl="0" eaLnBrk="1" fontAlgn="base" hangingPunct="1">
        <a:lnSpc>
          <a:spcPts val="1600"/>
        </a:lnSpc>
        <a:spcBef>
          <a:spcPts val="800"/>
        </a:spcBef>
        <a:spcAft>
          <a:spcPct val="0"/>
        </a:spcAft>
        <a:buClr>
          <a:srgbClr val="FF0000"/>
        </a:buClr>
        <a:buFont typeface="Times" charset="0"/>
        <a:buChar char="•"/>
        <a:defRPr sz="1400">
          <a:solidFill>
            <a:schemeClr val="tx1"/>
          </a:solidFill>
          <a:latin typeface="+mn-lt"/>
        </a:defRPr>
      </a:lvl2pPr>
      <a:lvl3pPr marL="892175" indent="-117475" algn="l" rtl="0" eaLnBrk="1" fontAlgn="base" hangingPunct="1">
        <a:lnSpc>
          <a:spcPts val="1400"/>
        </a:lnSpc>
        <a:spcBef>
          <a:spcPts val="600"/>
        </a:spcBef>
        <a:spcAft>
          <a:spcPct val="0"/>
        </a:spcAft>
        <a:buClr>
          <a:schemeClr val="bg2"/>
        </a:buClr>
        <a:buFont typeface="Wingdings" charset="2"/>
        <a:buChar char="§"/>
        <a:defRPr sz="1200">
          <a:solidFill>
            <a:schemeClr val="tx1"/>
          </a:solidFill>
          <a:latin typeface="+mn-lt"/>
        </a:defRPr>
      </a:lvl3pPr>
      <a:lvl4pPr marL="1311275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4pPr>
      <a:lvl5pPr marL="1808163" indent="-306388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Times" charset="0"/>
        </a:defRPr>
      </a:lvl5pPr>
      <a:lvl6pPr marL="2265363" indent="-306388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Times" charset="0"/>
        </a:defRPr>
      </a:lvl6pPr>
      <a:lvl7pPr marL="2722563" indent="-306388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Times" charset="0"/>
        </a:defRPr>
      </a:lvl7pPr>
      <a:lvl8pPr marL="3179763" indent="-306388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Times" charset="0"/>
        </a:defRPr>
      </a:lvl8pPr>
      <a:lvl9pPr marL="3636963" indent="-306388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Times" charset="0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extranet.igmetall.de/cps/rde/xbcr/extranet/Rente_mit_67-FARBE_7d09cea661da6409a72b4b168bb0413d8f5d94a8.jp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extranet.igmetall.de/cps/rde/xbcr/extranet/motiv2_2635793996d253e4a8497cc1dfef3e01ffe1aa98.jpg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extranet.igmetall.de/cps/rde/xbcr/extranet/Rentenperspektive-FARBE_a125299a6060ae8440c29e52e89755ec34f49677.jpg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2400" dirty="0" smtClean="0"/>
              <a:t>RENTE – Was ist das?</a:t>
            </a:r>
            <a:endParaRPr lang="de-DE" sz="24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67544" y="2492896"/>
            <a:ext cx="8558212" cy="1098550"/>
          </a:xfrm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Überbrücku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074" y="1556793"/>
            <a:ext cx="8676456" cy="3744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0432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feld 35"/>
          <p:cNvSpPr txBox="1"/>
          <p:nvPr/>
        </p:nvSpPr>
        <p:spPr>
          <a:xfrm>
            <a:off x="593725" y="1908175"/>
            <a:ext cx="2312988" cy="1323975"/>
          </a:xfrm>
          <a:prstGeom prst="rect">
            <a:avLst/>
          </a:prstGeom>
          <a:noFill/>
          <a:ln w="0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Umlageverfahren</a:t>
            </a:r>
          </a:p>
          <a:p>
            <a:pPr>
              <a:defRPr/>
            </a:pPr>
            <a:r>
              <a:rPr lang="de-DE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Generationenvertrag</a:t>
            </a:r>
          </a:p>
          <a:p>
            <a:pPr>
              <a:defRPr/>
            </a:pPr>
            <a:r>
              <a:rPr lang="de-DE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Arbeitsmarkt</a:t>
            </a:r>
          </a:p>
          <a:p>
            <a:pPr>
              <a:defRPr/>
            </a:pPr>
            <a:r>
              <a:rPr lang="de-DE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Produktivität</a:t>
            </a:r>
          </a:p>
          <a:p>
            <a:pPr>
              <a:defRPr/>
            </a:pPr>
            <a:r>
              <a:rPr lang="de-DE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Demografie</a:t>
            </a:r>
          </a:p>
        </p:txBody>
      </p:sp>
      <p:sp>
        <p:nvSpPr>
          <p:cNvPr id="5" name="Titel 1"/>
          <p:cNvSpPr>
            <a:spLocks noGrp="1"/>
          </p:cNvSpPr>
          <p:nvPr>
            <p:ph type="title"/>
          </p:nvPr>
        </p:nvSpPr>
        <p:spPr>
          <a:xfrm>
            <a:off x="180528" y="692696"/>
            <a:ext cx="9144000" cy="914400"/>
          </a:xfrm>
        </p:spPr>
        <p:txBody>
          <a:bodyPr/>
          <a:lstStyle/>
          <a:p>
            <a:pPr>
              <a:lnSpc>
                <a:spcPct val="120000"/>
              </a:lnSpc>
              <a:defRPr/>
            </a:pPr>
            <a:r>
              <a:rPr lang="de-DE" sz="2600" b="1" dirty="0">
                <a:solidFill>
                  <a:schemeClr val="bg1"/>
                </a:solidFill>
                <a:ea typeface="Verdana" pitchFamily="34" charset="0"/>
                <a:cs typeface="Verdana" pitchFamily="34" charset="0"/>
              </a:rPr>
              <a:t>1</a:t>
            </a:r>
            <a:r>
              <a:rPr lang="de-DE" sz="2600" b="1" dirty="0" smtClean="0">
                <a:solidFill>
                  <a:schemeClr val="bg1"/>
                </a:solidFill>
                <a:ea typeface="Verdana" pitchFamily="34" charset="0"/>
                <a:cs typeface="Verdana" pitchFamily="34" charset="0"/>
              </a:rPr>
              <a:t>. Wie funktioniert die Rente?</a:t>
            </a:r>
            <a:r>
              <a:rPr lang="de-DE" sz="2600" b="1" dirty="0" smtClean="0">
                <a:solidFill>
                  <a:srgbClr val="C00000"/>
                </a:solidFill>
                <a:ea typeface="Verdana" pitchFamily="34" charset="0"/>
                <a:cs typeface="Verdana" pitchFamily="34" charset="0"/>
              </a:rPr>
              <a:t/>
            </a:r>
            <a:br>
              <a:rPr lang="de-DE" sz="2600" b="1" dirty="0" smtClean="0">
                <a:solidFill>
                  <a:srgbClr val="C00000"/>
                </a:solidFill>
                <a:ea typeface="Verdana" pitchFamily="34" charset="0"/>
                <a:cs typeface="Verdana" pitchFamily="34" charset="0"/>
              </a:rPr>
            </a:br>
            <a:r>
              <a:rPr lang="de-DE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Verdana" pitchFamily="34" charset="0"/>
                <a:cs typeface="Verdana" pitchFamily="34" charset="0"/>
              </a:rPr>
              <a:t>- Umlageverfahren | Generationenvertrag | abgesicherte Risiken -</a:t>
            </a:r>
            <a:endParaRPr lang="de-DE" sz="18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6" name="Group 39"/>
          <p:cNvGrpSpPr>
            <a:grpSpLocks/>
          </p:cNvGrpSpPr>
          <p:nvPr/>
        </p:nvGrpSpPr>
        <p:grpSpPr bwMode="auto">
          <a:xfrm>
            <a:off x="593725" y="3771900"/>
            <a:ext cx="8010525" cy="2473325"/>
            <a:chOff x="432" y="2400"/>
            <a:chExt cx="5046" cy="1558"/>
          </a:xfrm>
        </p:grpSpPr>
        <p:pic>
          <p:nvPicPr>
            <p:cNvPr id="4121" name="Picture 23" descr="D:\04 Veranstaltungen\2008\2008-05-14-igm bhv rente\rente.gi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2" y="2868"/>
              <a:ext cx="726" cy="106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22" name="Picture 20" descr="D:\04 Veranstaltungen\2008\2008-05-14-igm bhv rente\maennchen.gi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" y="3120"/>
              <a:ext cx="960" cy="5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23" name="Picture 21" descr="D:\04 Veranstaltungen\2008\2008-05-14-igm bhv rente\Fabrik b.gif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8" y="3550"/>
              <a:ext cx="360" cy="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24" name="Line 24"/>
            <p:cNvSpPr>
              <a:spLocks noChangeShapeType="1"/>
            </p:cNvSpPr>
            <p:nvPr/>
          </p:nvSpPr>
          <p:spPr bwMode="auto">
            <a:xfrm>
              <a:off x="1728" y="3744"/>
              <a:ext cx="29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4125" name="Text Box 29"/>
            <p:cNvSpPr txBox="1">
              <a:spLocks noChangeArrowheads="1"/>
            </p:cNvSpPr>
            <p:nvPr/>
          </p:nvSpPr>
          <p:spPr bwMode="auto">
            <a:xfrm>
              <a:off x="2158" y="3504"/>
              <a:ext cx="578" cy="4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de-DE" sz="1200" b="1">
                  <a:latin typeface="Verdana" pitchFamily="34" charset="0"/>
                  <a:ea typeface="Verdana" pitchFamily="34" charset="0"/>
                  <a:cs typeface="Verdana" pitchFamily="34" charset="0"/>
                </a:rPr>
                <a:t>Beiträge</a:t>
              </a:r>
            </a:p>
            <a:p>
              <a:pPr eaLnBrk="1" hangingPunct="1"/>
              <a:endParaRPr lang="de-DE" sz="1200" b="1"/>
            </a:p>
            <a:p>
              <a:pPr eaLnBrk="1" hangingPunct="1">
                <a:lnSpc>
                  <a:spcPct val="140000"/>
                </a:lnSpc>
              </a:pPr>
              <a:r>
                <a:rPr lang="de-DE" sz="1200" b="1">
                  <a:latin typeface="Verdana" pitchFamily="34" charset="0"/>
                  <a:ea typeface="Verdana" pitchFamily="34" charset="0"/>
                  <a:cs typeface="Verdana" pitchFamily="34" charset="0"/>
                </a:rPr>
                <a:t>Steuern</a:t>
              </a:r>
            </a:p>
          </p:txBody>
        </p:sp>
        <p:sp>
          <p:nvSpPr>
            <p:cNvPr id="4126" name="Text Box 30"/>
            <p:cNvSpPr txBox="1">
              <a:spLocks noChangeArrowheads="1"/>
            </p:cNvSpPr>
            <p:nvPr/>
          </p:nvSpPr>
          <p:spPr bwMode="auto">
            <a:xfrm>
              <a:off x="4176" y="3504"/>
              <a:ext cx="49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de-DE" sz="1200" b="1">
                  <a:latin typeface="Verdana" pitchFamily="34" charset="0"/>
                  <a:ea typeface="Verdana" pitchFamily="34" charset="0"/>
                  <a:cs typeface="Verdana" pitchFamily="34" charset="0"/>
                </a:rPr>
                <a:t>Renten</a:t>
              </a:r>
            </a:p>
          </p:txBody>
        </p:sp>
        <p:sp>
          <p:nvSpPr>
            <p:cNvPr id="4127" name="Line 31"/>
            <p:cNvSpPr>
              <a:spLocks noChangeShapeType="1"/>
            </p:cNvSpPr>
            <p:nvPr/>
          </p:nvSpPr>
          <p:spPr bwMode="auto">
            <a:xfrm>
              <a:off x="3696" y="3024"/>
              <a:ext cx="0" cy="7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4128" name="Line 32"/>
            <p:cNvSpPr>
              <a:spLocks noChangeShapeType="1"/>
            </p:cNvSpPr>
            <p:nvPr/>
          </p:nvSpPr>
          <p:spPr bwMode="auto">
            <a:xfrm>
              <a:off x="720" y="2640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4129" name="Line 33"/>
            <p:cNvSpPr>
              <a:spLocks noChangeShapeType="1"/>
            </p:cNvSpPr>
            <p:nvPr/>
          </p:nvSpPr>
          <p:spPr bwMode="auto">
            <a:xfrm>
              <a:off x="720" y="2640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4130" name="Text Box 34"/>
            <p:cNvSpPr txBox="1">
              <a:spLocks noChangeArrowheads="1"/>
            </p:cNvSpPr>
            <p:nvPr/>
          </p:nvSpPr>
          <p:spPr bwMode="auto">
            <a:xfrm>
              <a:off x="672" y="2400"/>
              <a:ext cx="683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de-DE" sz="1200" b="1">
                  <a:latin typeface="Verdana" pitchFamily="34" charset="0"/>
                  <a:ea typeface="Verdana" pitchFamily="34" charset="0"/>
                  <a:cs typeface="Verdana" pitchFamily="34" charset="0"/>
                </a:rPr>
                <a:t>Erwartung</a:t>
              </a:r>
            </a:p>
          </p:txBody>
        </p:sp>
      </p:grpSp>
      <p:pic>
        <p:nvPicPr>
          <p:cNvPr id="4101" name="Picture 6" descr="D:\04 Veranstaltungen\2008\2008-05-14-igm bhv rente\Fabrik b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8725" y="2857500"/>
            <a:ext cx="1562100" cy="167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9" descr="D:\04 Veranstaltungen\2008\2008-05-14-igm bhv rente\Strichmännchen01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800" y="3159125"/>
            <a:ext cx="97155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Group 35"/>
          <p:cNvGrpSpPr>
            <a:grpSpLocks/>
          </p:cNvGrpSpPr>
          <p:nvPr/>
        </p:nvGrpSpPr>
        <p:grpSpPr bwMode="auto">
          <a:xfrm>
            <a:off x="4098925" y="3771900"/>
            <a:ext cx="2244725" cy="803275"/>
            <a:chOff x="2640" y="2400"/>
            <a:chExt cx="1414" cy="506"/>
          </a:xfrm>
        </p:grpSpPr>
        <p:pic>
          <p:nvPicPr>
            <p:cNvPr id="4118" name="Picture 12" descr="D:\04 Veranstaltungen\2008\2008-05-14-igm bhv rente\drv.gif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2" y="2496"/>
              <a:ext cx="742" cy="4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19" name="Line 14"/>
            <p:cNvSpPr>
              <a:spLocks noChangeShapeType="1"/>
            </p:cNvSpPr>
            <p:nvPr/>
          </p:nvSpPr>
          <p:spPr bwMode="auto">
            <a:xfrm>
              <a:off x="2736" y="2640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4120" name="Text Box 25"/>
            <p:cNvSpPr txBox="1">
              <a:spLocks noChangeArrowheads="1"/>
            </p:cNvSpPr>
            <p:nvPr/>
          </p:nvSpPr>
          <p:spPr bwMode="auto">
            <a:xfrm>
              <a:off x="2640" y="2400"/>
              <a:ext cx="573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de-DE" sz="1200" b="1">
                  <a:latin typeface="Verdana" pitchFamily="34" charset="0"/>
                  <a:ea typeface="Verdana" pitchFamily="34" charset="0"/>
                  <a:cs typeface="Verdana" pitchFamily="34" charset="0"/>
                </a:rPr>
                <a:t>Beiträge</a:t>
              </a:r>
            </a:p>
          </p:txBody>
        </p:sp>
      </p:grpSp>
      <p:grpSp>
        <p:nvGrpSpPr>
          <p:cNvPr id="23" name="Group 37"/>
          <p:cNvGrpSpPr>
            <a:grpSpLocks/>
          </p:cNvGrpSpPr>
          <p:nvPr/>
        </p:nvGrpSpPr>
        <p:grpSpPr bwMode="auto">
          <a:xfrm>
            <a:off x="6537325" y="2781300"/>
            <a:ext cx="2066925" cy="1695450"/>
            <a:chOff x="4176" y="1776"/>
            <a:chExt cx="1302" cy="1068"/>
          </a:xfrm>
        </p:grpSpPr>
        <p:pic>
          <p:nvPicPr>
            <p:cNvPr id="4115" name="Picture 10" descr="D:\04 Veranstaltungen\2008\2008-05-14-igm bhv rente\rente.gi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2" y="1776"/>
              <a:ext cx="726" cy="106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16" name="Line 15"/>
            <p:cNvSpPr>
              <a:spLocks noChangeShapeType="1"/>
            </p:cNvSpPr>
            <p:nvPr/>
          </p:nvSpPr>
          <p:spPr bwMode="auto">
            <a:xfrm>
              <a:off x="4224" y="2640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4117" name="Text Box 26"/>
            <p:cNvSpPr txBox="1">
              <a:spLocks noChangeArrowheads="1"/>
            </p:cNvSpPr>
            <p:nvPr/>
          </p:nvSpPr>
          <p:spPr bwMode="auto">
            <a:xfrm>
              <a:off x="4176" y="2400"/>
              <a:ext cx="49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de-DE" sz="1200" b="1">
                  <a:latin typeface="Verdana" pitchFamily="34" charset="0"/>
                  <a:ea typeface="Verdana" pitchFamily="34" charset="0"/>
                  <a:cs typeface="Verdana" pitchFamily="34" charset="0"/>
                </a:rPr>
                <a:t>Renten</a:t>
              </a:r>
            </a:p>
          </p:txBody>
        </p:sp>
      </p:grpSp>
      <p:grpSp>
        <p:nvGrpSpPr>
          <p:cNvPr id="27" name="Group 36"/>
          <p:cNvGrpSpPr>
            <a:grpSpLocks/>
          </p:cNvGrpSpPr>
          <p:nvPr/>
        </p:nvGrpSpPr>
        <p:grpSpPr bwMode="auto">
          <a:xfrm>
            <a:off x="4937125" y="2019300"/>
            <a:ext cx="1295400" cy="1752600"/>
            <a:chOff x="3168" y="1296"/>
            <a:chExt cx="816" cy="1104"/>
          </a:xfrm>
        </p:grpSpPr>
        <p:pic>
          <p:nvPicPr>
            <p:cNvPr id="4112" name="Picture 13" descr="D:\04 Veranstaltungen\2008\2008-05-14-igm bhv rente\b_adler.gif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8" y="1296"/>
              <a:ext cx="576" cy="55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13" name="Line 19"/>
            <p:cNvSpPr>
              <a:spLocks noChangeShapeType="1"/>
            </p:cNvSpPr>
            <p:nvPr/>
          </p:nvSpPr>
          <p:spPr bwMode="auto">
            <a:xfrm>
              <a:off x="3696" y="1872"/>
              <a:ext cx="0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4114" name="Text Box 27"/>
            <p:cNvSpPr txBox="1">
              <a:spLocks noChangeArrowheads="1"/>
            </p:cNvSpPr>
            <p:nvPr/>
          </p:nvSpPr>
          <p:spPr bwMode="auto">
            <a:xfrm>
              <a:off x="3168" y="2016"/>
              <a:ext cx="540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r" eaLnBrk="1" hangingPunct="1"/>
              <a:r>
                <a:rPr lang="de-DE" sz="1200" b="1">
                  <a:latin typeface="Verdana" pitchFamily="34" charset="0"/>
                  <a:ea typeface="Verdana" pitchFamily="34" charset="0"/>
                  <a:cs typeface="Verdana" pitchFamily="34" charset="0"/>
                </a:rPr>
                <a:t>Steuern</a:t>
              </a:r>
            </a:p>
          </p:txBody>
        </p:sp>
      </p:grpSp>
      <p:grpSp>
        <p:nvGrpSpPr>
          <p:cNvPr id="31" name="Group 38"/>
          <p:cNvGrpSpPr>
            <a:grpSpLocks/>
          </p:cNvGrpSpPr>
          <p:nvPr/>
        </p:nvGrpSpPr>
        <p:grpSpPr bwMode="auto">
          <a:xfrm>
            <a:off x="2651125" y="4762500"/>
            <a:ext cx="2819400" cy="533400"/>
            <a:chOff x="1728" y="3024"/>
            <a:chExt cx="1776" cy="336"/>
          </a:xfrm>
        </p:grpSpPr>
        <p:sp>
          <p:nvSpPr>
            <p:cNvPr id="4108" name="Line 16"/>
            <p:cNvSpPr>
              <a:spLocks noChangeShapeType="1"/>
            </p:cNvSpPr>
            <p:nvPr/>
          </p:nvSpPr>
          <p:spPr bwMode="auto">
            <a:xfrm>
              <a:off x="3504" y="302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4109" name="Line 17"/>
            <p:cNvSpPr>
              <a:spLocks noChangeShapeType="1"/>
            </p:cNvSpPr>
            <p:nvPr/>
          </p:nvSpPr>
          <p:spPr bwMode="auto">
            <a:xfrm>
              <a:off x="1728" y="3360"/>
              <a:ext cx="17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4110" name="Line 18"/>
            <p:cNvSpPr>
              <a:spLocks noChangeShapeType="1"/>
            </p:cNvSpPr>
            <p:nvPr/>
          </p:nvSpPr>
          <p:spPr bwMode="auto">
            <a:xfrm flipV="1">
              <a:off x="1728" y="3072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4111" name="Text Box 28"/>
            <p:cNvSpPr txBox="1">
              <a:spLocks noChangeArrowheads="1"/>
            </p:cNvSpPr>
            <p:nvPr/>
          </p:nvSpPr>
          <p:spPr bwMode="auto">
            <a:xfrm>
              <a:off x="1968" y="3120"/>
              <a:ext cx="1343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de-DE" sz="1200" b="1">
                  <a:latin typeface="Verdana" pitchFamily="34" charset="0"/>
                  <a:ea typeface="Verdana" pitchFamily="34" charset="0"/>
                  <a:cs typeface="Verdana" pitchFamily="34" charset="0"/>
                </a:rPr>
                <a:t>Rentenanwartschaften</a:t>
              </a:r>
            </a:p>
          </p:txBody>
        </p:sp>
      </p:grpSp>
      <p:sp>
        <p:nvSpPr>
          <p:cNvPr id="40" name="Textfeld 39"/>
          <p:cNvSpPr txBox="1"/>
          <p:nvPr/>
        </p:nvSpPr>
        <p:spPr>
          <a:xfrm>
            <a:off x="7440613" y="1908175"/>
            <a:ext cx="1152525" cy="830263"/>
          </a:xfrm>
          <a:prstGeom prst="rect">
            <a:avLst/>
          </a:prstGeom>
          <a:noFill/>
          <a:ln w="0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Alter</a:t>
            </a:r>
          </a:p>
          <a:p>
            <a:pPr>
              <a:defRPr/>
            </a:pPr>
            <a:r>
              <a:rPr lang="de-DE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Invalidität</a:t>
            </a:r>
          </a:p>
          <a:p>
            <a:pPr>
              <a:defRPr/>
            </a:pPr>
            <a:r>
              <a:rPr lang="de-DE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Todesfall</a:t>
            </a:r>
          </a:p>
        </p:txBody>
      </p:sp>
    </p:spTree>
    <p:extLst>
      <p:ext uri="{BB962C8B-B14F-4D97-AF65-F5344CB8AC3E}">
        <p14:creationId xmlns:p14="http://schemas.microsoft.com/office/powerpoint/2010/main" val="1082803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4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title"/>
          </p:nvPr>
        </p:nvSpPr>
        <p:spPr>
          <a:xfrm>
            <a:off x="180528" y="764704"/>
            <a:ext cx="9144000" cy="914400"/>
          </a:xfrm>
        </p:spPr>
        <p:txBody>
          <a:bodyPr/>
          <a:lstStyle/>
          <a:p>
            <a:pPr>
              <a:lnSpc>
                <a:spcPct val="120000"/>
              </a:lnSpc>
              <a:defRPr/>
            </a:pPr>
            <a:r>
              <a:rPr lang="de-DE" sz="2600" b="1" dirty="0">
                <a:solidFill>
                  <a:schemeClr val="bg1"/>
                </a:solidFill>
                <a:ea typeface="Verdana" pitchFamily="34" charset="0"/>
                <a:cs typeface="Verdana" pitchFamily="34" charset="0"/>
              </a:rPr>
              <a:t>1</a:t>
            </a:r>
            <a:r>
              <a:rPr lang="de-DE" sz="2600" b="1" dirty="0" smtClean="0">
                <a:solidFill>
                  <a:schemeClr val="bg1"/>
                </a:solidFill>
                <a:ea typeface="Verdana" pitchFamily="34" charset="0"/>
                <a:cs typeface="Verdana" pitchFamily="34" charset="0"/>
              </a:rPr>
              <a:t>. Wie funktioniert die Rente?</a:t>
            </a:r>
            <a:r>
              <a:rPr lang="de-DE" sz="2600" b="1" dirty="0" smtClean="0">
                <a:solidFill>
                  <a:srgbClr val="C00000"/>
                </a:solidFill>
                <a:ea typeface="Verdana" pitchFamily="34" charset="0"/>
                <a:cs typeface="Verdana" pitchFamily="34" charset="0"/>
              </a:rPr>
              <a:t/>
            </a:r>
            <a:br>
              <a:rPr lang="de-DE" sz="2600" b="1" dirty="0" smtClean="0">
                <a:solidFill>
                  <a:srgbClr val="C00000"/>
                </a:solidFill>
                <a:ea typeface="Verdana" pitchFamily="34" charset="0"/>
                <a:cs typeface="Verdana" pitchFamily="34" charset="0"/>
              </a:rPr>
            </a:br>
            <a:r>
              <a:rPr lang="de-DE" sz="1800" b="1" dirty="0">
                <a:solidFill>
                  <a:schemeClr val="tx1">
                    <a:lumMod val="75000"/>
                    <a:lumOff val="25000"/>
                  </a:schemeClr>
                </a:solidFill>
                <a:ea typeface="Verdana" pitchFamily="34" charset="0"/>
                <a:cs typeface="Verdana" pitchFamily="34" charset="0"/>
              </a:rPr>
              <a:t>- </a:t>
            </a:r>
            <a:r>
              <a:rPr lang="de-DE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Verdana" pitchFamily="34" charset="0"/>
                <a:cs typeface="Verdana" pitchFamily="34" charset="0"/>
              </a:rPr>
              <a:t>Erwerb von Anwartschaften (Entgeltpunkten) -</a:t>
            </a:r>
            <a:endParaRPr lang="de-DE" sz="18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296863" y="2819400"/>
            <a:ext cx="4656137" cy="2895600"/>
            <a:chOff x="187" y="1776"/>
            <a:chExt cx="2933" cy="1824"/>
          </a:xfrm>
        </p:grpSpPr>
        <p:sp>
          <p:nvSpPr>
            <p:cNvPr id="7199" name="Text Box 4"/>
            <p:cNvSpPr txBox="1">
              <a:spLocks noChangeArrowheads="1"/>
            </p:cNvSpPr>
            <p:nvPr/>
          </p:nvSpPr>
          <p:spPr bwMode="auto">
            <a:xfrm>
              <a:off x="187" y="2109"/>
              <a:ext cx="2158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de-DE" sz="1600" b="1">
                  <a:solidFill>
                    <a:srgbClr val="0000FF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Durchschnittsentgelt = 1 EP</a:t>
              </a:r>
            </a:p>
          </p:txBody>
        </p:sp>
        <p:sp>
          <p:nvSpPr>
            <p:cNvPr id="7200" name="Freeform 5"/>
            <p:cNvSpPr>
              <a:spLocks/>
            </p:cNvSpPr>
            <p:nvPr/>
          </p:nvSpPr>
          <p:spPr bwMode="auto">
            <a:xfrm>
              <a:off x="432" y="1776"/>
              <a:ext cx="2688" cy="1824"/>
            </a:xfrm>
            <a:custGeom>
              <a:avLst/>
              <a:gdLst>
                <a:gd name="T0" fmla="*/ 0 w 2688"/>
                <a:gd name="T1" fmla="*/ 1824 h 1824"/>
                <a:gd name="T2" fmla="*/ 320 w 2688"/>
                <a:gd name="T3" fmla="*/ 1728 h 1824"/>
                <a:gd name="T4" fmla="*/ 584 w 2688"/>
                <a:gd name="T5" fmla="*/ 1640 h 1824"/>
                <a:gd name="T6" fmla="*/ 928 w 2688"/>
                <a:gd name="T7" fmla="*/ 1320 h 1824"/>
                <a:gd name="T8" fmla="*/ 1384 w 2688"/>
                <a:gd name="T9" fmla="*/ 936 h 1824"/>
                <a:gd name="T10" fmla="*/ 1920 w 2688"/>
                <a:gd name="T11" fmla="*/ 568 h 1824"/>
                <a:gd name="T12" fmla="*/ 2160 w 2688"/>
                <a:gd name="T13" fmla="*/ 256 h 1824"/>
                <a:gd name="T14" fmla="*/ 2688 w 2688"/>
                <a:gd name="T15" fmla="*/ 0 h 182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688" h="1824">
                  <a:moveTo>
                    <a:pt x="0" y="1824"/>
                  </a:moveTo>
                  <a:lnTo>
                    <a:pt x="320" y="1728"/>
                  </a:lnTo>
                  <a:lnTo>
                    <a:pt x="584" y="1640"/>
                  </a:lnTo>
                  <a:lnTo>
                    <a:pt x="928" y="1320"/>
                  </a:lnTo>
                  <a:lnTo>
                    <a:pt x="1384" y="936"/>
                  </a:lnTo>
                  <a:lnTo>
                    <a:pt x="1920" y="568"/>
                  </a:lnTo>
                  <a:lnTo>
                    <a:pt x="2160" y="256"/>
                  </a:lnTo>
                  <a:lnTo>
                    <a:pt x="2688" y="0"/>
                  </a:lnTo>
                </a:path>
              </a:pathLst>
            </a:custGeom>
            <a:noFill/>
            <a:ln w="63500">
              <a:solidFill>
                <a:srgbClr val="0000FF"/>
              </a:solidFill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10" name="Group 6"/>
          <p:cNvGrpSpPr>
            <a:grpSpLocks/>
          </p:cNvGrpSpPr>
          <p:nvPr/>
        </p:nvGrpSpPr>
        <p:grpSpPr bwMode="auto">
          <a:xfrm>
            <a:off x="685800" y="2946400"/>
            <a:ext cx="4379913" cy="2997200"/>
            <a:chOff x="432" y="1856"/>
            <a:chExt cx="2759" cy="1888"/>
          </a:xfrm>
        </p:grpSpPr>
        <p:sp>
          <p:nvSpPr>
            <p:cNvPr id="7196" name="Text Box 7"/>
            <p:cNvSpPr txBox="1">
              <a:spLocks noChangeArrowheads="1"/>
            </p:cNvSpPr>
            <p:nvPr/>
          </p:nvSpPr>
          <p:spPr bwMode="auto">
            <a:xfrm>
              <a:off x="1104" y="3408"/>
              <a:ext cx="208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de-DE" sz="1600" b="1">
                  <a:solidFill>
                    <a:srgbClr val="CC0033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individuelle Entgeltposition</a:t>
              </a:r>
            </a:p>
          </p:txBody>
        </p:sp>
        <p:sp>
          <p:nvSpPr>
            <p:cNvPr id="7197" name="Freeform 8"/>
            <p:cNvSpPr>
              <a:spLocks/>
            </p:cNvSpPr>
            <p:nvPr/>
          </p:nvSpPr>
          <p:spPr bwMode="auto">
            <a:xfrm>
              <a:off x="432" y="2720"/>
              <a:ext cx="1728" cy="1024"/>
            </a:xfrm>
            <a:custGeom>
              <a:avLst/>
              <a:gdLst>
                <a:gd name="T0" fmla="*/ 0 w 1728"/>
                <a:gd name="T1" fmla="*/ 1024 h 1024"/>
                <a:gd name="T2" fmla="*/ 144 w 1728"/>
                <a:gd name="T3" fmla="*/ 1016 h 1024"/>
                <a:gd name="T4" fmla="*/ 240 w 1728"/>
                <a:gd name="T5" fmla="*/ 912 h 1024"/>
                <a:gd name="T6" fmla="*/ 536 w 1728"/>
                <a:gd name="T7" fmla="*/ 848 h 1024"/>
                <a:gd name="T8" fmla="*/ 832 w 1728"/>
                <a:gd name="T9" fmla="*/ 480 h 1024"/>
                <a:gd name="T10" fmla="*/ 952 w 1728"/>
                <a:gd name="T11" fmla="*/ 256 h 1024"/>
                <a:gd name="T12" fmla="*/ 1160 w 1728"/>
                <a:gd name="T13" fmla="*/ 80 h 1024"/>
                <a:gd name="T14" fmla="*/ 1376 w 1728"/>
                <a:gd name="T15" fmla="*/ 0 h 1024"/>
                <a:gd name="T16" fmla="*/ 1424 w 1728"/>
                <a:gd name="T17" fmla="*/ 272 h 1024"/>
                <a:gd name="T18" fmla="*/ 1728 w 1728"/>
                <a:gd name="T19" fmla="*/ 352 h 102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728" h="1024">
                  <a:moveTo>
                    <a:pt x="0" y="1024"/>
                  </a:moveTo>
                  <a:lnTo>
                    <a:pt x="144" y="1016"/>
                  </a:lnTo>
                  <a:lnTo>
                    <a:pt x="240" y="912"/>
                  </a:lnTo>
                  <a:lnTo>
                    <a:pt x="536" y="848"/>
                  </a:lnTo>
                  <a:lnTo>
                    <a:pt x="832" y="480"/>
                  </a:lnTo>
                  <a:lnTo>
                    <a:pt x="952" y="256"/>
                  </a:lnTo>
                  <a:lnTo>
                    <a:pt x="1160" y="80"/>
                  </a:lnTo>
                  <a:lnTo>
                    <a:pt x="1376" y="0"/>
                  </a:lnTo>
                  <a:lnTo>
                    <a:pt x="1424" y="272"/>
                  </a:lnTo>
                  <a:lnTo>
                    <a:pt x="1728" y="352"/>
                  </a:lnTo>
                </a:path>
              </a:pathLst>
            </a:custGeom>
            <a:noFill/>
            <a:ln w="63500">
              <a:solidFill>
                <a:srgbClr val="CC0033"/>
              </a:solidFill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7198" name="Freeform 9"/>
            <p:cNvSpPr>
              <a:spLocks/>
            </p:cNvSpPr>
            <p:nvPr/>
          </p:nvSpPr>
          <p:spPr bwMode="auto">
            <a:xfrm>
              <a:off x="2352" y="1856"/>
              <a:ext cx="784" cy="928"/>
            </a:xfrm>
            <a:custGeom>
              <a:avLst/>
              <a:gdLst>
                <a:gd name="T0" fmla="*/ 0 w 784"/>
                <a:gd name="T1" fmla="*/ 928 h 928"/>
                <a:gd name="T2" fmla="*/ 104 w 784"/>
                <a:gd name="T3" fmla="*/ 728 h 928"/>
                <a:gd name="T4" fmla="*/ 184 w 784"/>
                <a:gd name="T5" fmla="*/ 352 h 928"/>
                <a:gd name="T6" fmla="*/ 224 w 784"/>
                <a:gd name="T7" fmla="*/ 64 h 928"/>
                <a:gd name="T8" fmla="*/ 320 w 784"/>
                <a:gd name="T9" fmla="*/ 48 h 928"/>
                <a:gd name="T10" fmla="*/ 480 w 784"/>
                <a:gd name="T11" fmla="*/ 0 h 928"/>
                <a:gd name="T12" fmla="*/ 584 w 784"/>
                <a:gd name="T13" fmla="*/ 416 h 928"/>
                <a:gd name="T14" fmla="*/ 704 w 784"/>
                <a:gd name="T15" fmla="*/ 128 h 928"/>
                <a:gd name="T16" fmla="*/ 784 w 784"/>
                <a:gd name="T17" fmla="*/ 344 h 9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84" h="928">
                  <a:moveTo>
                    <a:pt x="0" y="928"/>
                  </a:moveTo>
                  <a:lnTo>
                    <a:pt x="104" y="728"/>
                  </a:lnTo>
                  <a:lnTo>
                    <a:pt x="184" y="352"/>
                  </a:lnTo>
                  <a:lnTo>
                    <a:pt x="224" y="64"/>
                  </a:lnTo>
                  <a:lnTo>
                    <a:pt x="320" y="48"/>
                  </a:lnTo>
                  <a:lnTo>
                    <a:pt x="480" y="0"/>
                  </a:lnTo>
                  <a:lnTo>
                    <a:pt x="584" y="416"/>
                  </a:lnTo>
                  <a:lnTo>
                    <a:pt x="704" y="128"/>
                  </a:lnTo>
                  <a:lnTo>
                    <a:pt x="784" y="344"/>
                  </a:lnTo>
                </a:path>
              </a:pathLst>
            </a:custGeom>
            <a:noFill/>
            <a:ln w="63500">
              <a:solidFill>
                <a:srgbClr val="CC0033"/>
              </a:solidFill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173" name="Text Box 10"/>
          <p:cNvSpPr txBox="1">
            <a:spLocks noChangeArrowheads="1"/>
          </p:cNvSpPr>
          <p:nvPr/>
        </p:nvSpPr>
        <p:spPr bwMode="auto">
          <a:xfrm>
            <a:off x="5065713" y="4953000"/>
            <a:ext cx="3571875" cy="132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sz="1600">
                <a:latin typeface="Verdana" pitchFamily="34" charset="0"/>
                <a:ea typeface="Verdana" pitchFamily="34" charset="0"/>
                <a:cs typeface="Verdana" pitchFamily="34" charset="0"/>
              </a:rPr>
              <a:t>Je niedriger die Entgeltposition und je kürzer die Versicherungsdauer, um so geringer ist die </a:t>
            </a:r>
            <a:r>
              <a:rPr lang="de-DE" sz="1600">
                <a:solidFill>
                  <a:schemeClr val="accent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Summe der Entgeltpunkte</a:t>
            </a:r>
            <a:r>
              <a:rPr lang="de-DE" sz="160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</p:txBody>
      </p:sp>
      <p:grpSp>
        <p:nvGrpSpPr>
          <p:cNvPr id="15" name="Group 11"/>
          <p:cNvGrpSpPr>
            <a:grpSpLocks/>
          </p:cNvGrpSpPr>
          <p:nvPr/>
        </p:nvGrpSpPr>
        <p:grpSpPr bwMode="auto">
          <a:xfrm>
            <a:off x="685800" y="4349750"/>
            <a:ext cx="1066800" cy="831850"/>
            <a:chOff x="432" y="2740"/>
            <a:chExt cx="672" cy="524"/>
          </a:xfrm>
        </p:grpSpPr>
        <p:sp>
          <p:nvSpPr>
            <p:cNvPr id="7191" name="Line 12"/>
            <p:cNvSpPr>
              <a:spLocks noChangeShapeType="1"/>
            </p:cNvSpPr>
            <p:nvPr/>
          </p:nvSpPr>
          <p:spPr bwMode="auto">
            <a:xfrm>
              <a:off x="432" y="3168"/>
              <a:ext cx="6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7192" name="Line 13"/>
            <p:cNvSpPr>
              <a:spLocks noChangeShapeType="1"/>
            </p:cNvSpPr>
            <p:nvPr/>
          </p:nvSpPr>
          <p:spPr bwMode="auto">
            <a:xfrm>
              <a:off x="432" y="3168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7193" name="Line 14"/>
            <p:cNvSpPr>
              <a:spLocks noChangeShapeType="1"/>
            </p:cNvSpPr>
            <p:nvPr/>
          </p:nvSpPr>
          <p:spPr bwMode="auto">
            <a:xfrm>
              <a:off x="1104" y="3168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7194" name="Line 15"/>
            <p:cNvSpPr>
              <a:spLocks noChangeShapeType="1"/>
            </p:cNvSpPr>
            <p:nvPr/>
          </p:nvSpPr>
          <p:spPr bwMode="auto">
            <a:xfrm flipV="1">
              <a:off x="768" y="3024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7195" name="Text Box 16"/>
            <p:cNvSpPr txBox="1">
              <a:spLocks noChangeArrowheads="1"/>
            </p:cNvSpPr>
            <p:nvPr/>
          </p:nvSpPr>
          <p:spPr bwMode="auto">
            <a:xfrm>
              <a:off x="470" y="2740"/>
              <a:ext cx="52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de-DE" sz="1400" b="1">
                  <a:solidFill>
                    <a:srgbClr val="C00000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&lt; 1 EP</a:t>
              </a:r>
            </a:p>
          </p:txBody>
        </p:sp>
      </p:grpSp>
      <p:grpSp>
        <p:nvGrpSpPr>
          <p:cNvPr id="21" name="Group 17"/>
          <p:cNvGrpSpPr>
            <a:grpSpLocks/>
          </p:cNvGrpSpPr>
          <p:nvPr/>
        </p:nvGrpSpPr>
        <p:grpSpPr bwMode="auto">
          <a:xfrm>
            <a:off x="1143000" y="3733800"/>
            <a:ext cx="1676400" cy="533400"/>
            <a:chOff x="720" y="2352"/>
            <a:chExt cx="1056" cy="336"/>
          </a:xfrm>
        </p:grpSpPr>
        <p:sp>
          <p:nvSpPr>
            <p:cNvPr id="7185" name="Line 18"/>
            <p:cNvSpPr>
              <a:spLocks noChangeShapeType="1"/>
            </p:cNvSpPr>
            <p:nvPr/>
          </p:nvSpPr>
          <p:spPr bwMode="auto">
            <a:xfrm>
              <a:off x="1344" y="2592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7186" name="Line 19"/>
            <p:cNvSpPr>
              <a:spLocks noChangeShapeType="1"/>
            </p:cNvSpPr>
            <p:nvPr/>
          </p:nvSpPr>
          <p:spPr bwMode="auto">
            <a:xfrm>
              <a:off x="1776" y="2592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7187" name="Line 20"/>
            <p:cNvSpPr>
              <a:spLocks noChangeShapeType="1"/>
            </p:cNvSpPr>
            <p:nvPr/>
          </p:nvSpPr>
          <p:spPr bwMode="auto">
            <a:xfrm>
              <a:off x="1344" y="2592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7188" name="Line 21"/>
            <p:cNvSpPr>
              <a:spLocks noChangeShapeType="1"/>
            </p:cNvSpPr>
            <p:nvPr/>
          </p:nvSpPr>
          <p:spPr bwMode="auto">
            <a:xfrm flipV="1">
              <a:off x="1584" y="2448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7189" name="Line 22"/>
            <p:cNvSpPr>
              <a:spLocks noChangeShapeType="1"/>
            </p:cNvSpPr>
            <p:nvPr/>
          </p:nvSpPr>
          <p:spPr bwMode="auto">
            <a:xfrm flipH="1">
              <a:off x="1344" y="2448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7190" name="Text Box 23"/>
            <p:cNvSpPr txBox="1">
              <a:spLocks noChangeArrowheads="1"/>
            </p:cNvSpPr>
            <p:nvPr/>
          </p:nvSpPr>
          <p:spPr bwMode="auto">
            <a:xfrm>
              <a:off x="720" y="2352"/>
              <a:ext cx="52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de-DE" sz="1400" b="1">
                  <a:solidFill>
                    <a:srgbClr val="C00000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&gt; 1 EP</a:t>
              </a:r>
            </a:p>
          </p:txBody>
        </p:sp>
      </p:grpSp>
      <p:grpSp>
        <p:nvGrpSpPr>
          <p:cNvPr id="28" name="Group 24"/>
          <p:cNvGrpSpPr>
            <a:grpSpLocks/>
          </p:cNvGrpSpPr>
          <p:nvPr/>
        </p:nvGrpSpPr>
        <p:grpSpPr bwMode="auto">
          <a:xfrm>
            <a:off x="3429000" y="4953000"/>
            <a:ext cx="1157288" cy="457200"/>
            <a:chOff x="2160" y="3120"/>
            <a:chExt cx="729" cy="288"/>
          </a:xfrm>
        </p:grpSpPr>
        <p:sp>
          <p:nvSpPr>
            <p:cNvPr id="7179" name="Line 25"/>
            <p:cNvSpPr>
              <a:spLocks noChangeShapeType="1"/>
            </p:cNvSpPr>
            <p:nvPr/>
          </p:nvSpPr>
          <p:spPr bwMode="auto">
            <a:xfrm>
              <a:off x="2160" y="3216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7180" name="Line 26"/>
            <p:cNvSpPr>
              <a:spLocks noChangeShapeType="1"/>
            </p:cNvSpPr>
            <p:nvPr/>
          </p:nvSpPr>
          <p:spPr bwMode="auto">
            <a:xfrm>
              <a:off x="2352" y="3120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7181" name="Line 27"/>
            <p:cNvSpPr>
              <a:spLocks noChangeShapeType="1"/>
            </p:cNvSpPr>
            <p:nvPr/>
          </p:nvSpPr>
          <p:spPr bwMode="auto">
            <a:xfrm>
              <a:off x="2160" y="3120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7182" name="Line 28"/>
            <p:cNvSpPr>
              <a:spLocks noChangeShapeType="1"/>
            </p:cNvSpPr>
            <p:nvPr/>
          </p:nvSpPr>
          <p:spPr bwMode="auto">
            <a:xfrm>
              <a:off x="2256" y="3216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7183" name="Line 29"/>
            <p:cNvSpPr>
              <a:spLocks noChangeShapeType="1"/>
            </p:cNvSpPr>
            <p:nvPr/>
          </p:nvSpPr>
          <p:spPr bwMode="auto">
            <a:xfrm>
              <a:off x="2256" y="3312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7184" name="Text Box 30"/>
            <p:cNvSpPr txBox="1">
              <a:spLocks noChangeArrowheads="1"/>
            </p:cNvSpPr>
            <p:nvPr/>
          </p:nvSpPr>
          <p:spPr bwMode="auto">
            <a:xfrm>
              <a:off x="2496" y="3216"/>
              <a:ext cx="39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de-DE" sz="1400" b="1">
                  <a:solidFill>
                    <a:srgbClr val="C00000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0 EP</a:t>
              </a:r>
            </a:p>
          </p:txBody>
        </p:sp>
      </p:grpSp>
      <p:sp>
        <p:nvSpPr>
          <p:cNvPr id="7177" name="Text Box 33"/>
          <p:cNvSpPr txBox="1">
            <a:spLocks noChangeArrowheads="1"/>
          </p:cNvSpPr>
          <p:nvPr/>
        </p:nvSpPr>
        <p:spPr bwMode="auto">
          <a:xfrm>
            <a:off x="5076825" y="3676650"/>
            <a:ext cx="3455988" cy="110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sz="1800" b="1">
                <a:solidFill>
                  <a:srgbClr val="CC0033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∑ EP =</a:t>
            </a:r>
          </a:p>
          <a:p>
            <a:pPr eaLnBrk="1" hangingPunct="1"/>
            <a:r>
              <a:rPr lang="de-DE" sz="1600">
                <a:latin typeface="Verdana" pitchFamily="34" charset="0"/>
                <a:ea typeface="Verdana" pitchFamily="34" charset="0"/>
                <a:cs typeface="Verdana" pitchFamily="34" charset="0"/>
              </a:rPr>
              <a:t>erwerbslebens-durchschnittliche (</a:t>
            </a:r>
            <a:r>
              <a:rPr lang="de-DE" sz="1600" i="1">
                <a:latin typeface="Verdana" pitchFamily="34" charset="0"/>
                <a:ea typeface="Verdana" pitchFamily="34" charset="0"/>
                <a:cs typeface="Verdana" pitchFamily="34" charset="0"/>
              </a:rPr>
              <a:t>versicherte</a:t>
            </a:r>
            <a:r>
              <a:rPr lang="de-DE" sz="1600">
                <a:latin typeface="Verdana" pitchFamily="34" charset="0"/>
                <a:ea typeface="Verdana" pitchFamily="34" charset="0"/>
                <a:cs typeface="Verdana" pitchFamily="34" charset="0"/>
              </a:rPr>
              <a:t>) Einkommensposition</a:t>
            </a:r>
          </a:p>
        </p:txBody>
      </p:sp>
      <p:sp>
        <p:nvSpPr>
          <p:cNvPr id="7178" name="Textfeld 37"/>
          <p:cNvSpPr txBox="1">
            <a:spLocks noChangeArrowheads="1"/>
          </p:cNvSpPr>
          <p:nvPr/>
        </p:nvSpPr>
        <p:spPr bwMode="auto">
          <a:xfrm>
            <a:off x="5065713" y="2457450"/>
            <a:ext cx="3529012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sz="1600" b="1">
                <a:latin typeface="Verdana" pitchFamily="34" charset="0"/>
                <a:ea typeface="Verdana" pitchFamily="34" charset="0"/>
                <a:cs typeface="Verdana" pitchFamily="34" charset="0"/>
              </a:rPr>
              <a:t>Anwartschaften (EP) </a:t>
            </a:r>
            <a:r>
              <a:rPr lang="de-DE" sz="1600" b="1"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=</a:t>
            </a:r>
            <a:r>
              <a:rPr lang="de-DE" sz="1600"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 Produkt aus Beitragsjahren </a:t>
            </a:r>
          </a:p>
          <a:p>
            <a:pPr eaLnBrk="1" hangingPunct="1"/>
            <a:r>
              <a:rPr lang="de-DE" sz="1600"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und </a:t>
            </a:r>
          </a:p>
          <a:p>
            <a:pPr eaLnBrk="1" hangingPunct="1"/>
            <a:r>
              <a:rPr lang="de-DE" sz="1600"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relativer Entgeltposition</a:t>
            </a:r>
            <a:endParaRPr lang="de-DE" sz="160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861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/>
      <p:bldP spid="7177" grpId="0"/>
      <p:bldP spid="717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528" y="548680"/>
            <a:ext cx="7632848" cy="333425"/>
          </a:xfrm>
        </p:spPr>
        <p:txBody>
          <a:bodyPr/>
          <a:lstStyle/>
          <a:p>
            <a:r>
              <a:rPr lang="de-DE" sz="2800" dirty="0" smtClean="0"/>
              <a:t>Informationen: gesetzliches Rentensystem</a:t>
            </a:r>
            <a:endParaRPr lang="de-DE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79512" y="1412776"/>
            <a:ext cx="8640960" cy="5760640"/>
          </a:xfrm>
        </p:spPr>
        <p:txBody>
          <a:bodyPr/>
          <a:lstStyle/>
          <a:p>
            <a:pPr marL="0" indent="0">
              <a:buNone/>
            </a:pPr>
            <a:r>
              <a:rPr lang="de-DE" dirty="0" smtClean="0"/>
              <a:t>Bei einem durchschnittlichen Bruttojahresverdienst</a:t>
            </a:r>
          </a:p>
          <a:p>
            <a:pPr marL="0" indent="0">
              <a:buNone/>
            </a:pPr>
            <a:r>
              <a:rPr lang="de-DE" dirty="0"/>
              <a:t> </a:t>
            </a:r>
            <a:r>
              <a:rPr lang="de-DE" dirty="0" smtClean="0"/>
              <a:t>   2010 von    31.144,- Euro</a:t>
            </a:r>
          </a:p>
          <a:p>
            <a:pPr marL="0" indent="0">
              <a:buNone/>
            </a:pPr>
            <a:r>
              <a:rPr lang="de-DE" dirty="0"/>
              <a:t> </a:t>
            </a:r>
            <a:r>
              <a:rPr lang="de-DE" dirty="0" smtClean="0"/>
              <a:t>   2011 von    32.100,- Euro</a:t>
            </a:r>
          </a:p>
          <a:p>
            <a:pPr marL="0" indent="0">
              <a:buNone/>
            </a:pPr>
            <a:r>
              <a:rPr lang="de-DE" dirty="0" smtClean="0"/>
              <a:t>    2012 von    32.446,- Euro  </a:t>
            </a:r>
          </a:p>
          <a:p>
            <a:pPr marL="0" indent="0">
              <a:buNone/>
            </a:pPr>
            <a:r>
              <a:rPr lang="de-DE" dirty="0"/>
              <a:t> </a:t>
            </a:r>
            <a:r>
              <a:rPr lang="de-DE" dirty="0" smtClean="0"/>
              <a:t>   2013 von    34.071,- Euro*</a:t>
            </a:r>
          </a:p>
          <a:p>
            <a:pPr marL="0" indent="0">
              <a:buNone/>
            </a:pPr>
            <a:r>
              <a:rPr lang="de-DE" dirty="0"/>
              <a:t> </a:t>
            </a:r>
            <a:r>
              <a:rPr lang="de-DE" dirty="0" smtClean="0"/>
              <a:t>   2014 von    34.857,- Euro*</a:t>
            </a:r>
          </a:p>
          <a:p>
            <a:pPr marL="0" indent="0">
              <a:buNone/>
            </a:pPr>
            <a:r>
              <a:rPr lang="de-DE" dirty="0"/>
              <a:t> </a:t>
            </a:r>
            <a:r>
              <a:rPr lang="de-DE" dirty="0" smtClean="0"/>
              <a:t>   = 1 Beitragspunkt mit einem Wert von  28,14 Euro</a:t>
            </a:r>
          </a:p>
          <a:p>
            <a:r>
              <a:rPr lang="de-DE" dirty="0" smtClean="0"/>
              <a:t>Die Beitragsbemessungsgrenze  beträgt  5.950,- Euro monatlich</a:t>
            </a:r>
          </a:p>
          <a:p>
            <a:r>
              <a:rPr lang="de-DE" dirty="0" smtClean="0"/>
              <a:t>Der Verzicht auf die Erhöhung der Lebensarbeitszeit  bis 67 Jahre beträgt rund 1 % Beitrag</a:t>
            </a:r>
          </a:p>
          <a:p>
            <a:r>
              <a:rPr lang="de-DE" dirty="0" smtClean="0"/>
              <a:t>Die Beitragshöhe war 2011 = 19,90% für die gesetzliche Rentenversicherung   2012 = 19,60%, 2013 und 2014 = 18,90%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 flipH="1">
            <a:off x="179574" y="6525344"/>
            <a:ext cx="65" cy="153888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6" name="Titel 1"/>
          <p:cNvSpPr txBox="1">
            <a:spLocks/>
          </p:cNvSpPr>
          <p:nvPr/>
        </p:nvSpPr>
        <p:spPr bwMode="auto">
          <a:xfrm>
            <a:off x="195005" y="620688"/>
            <a:ext cx="9144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rtl="0" eaLnBrk="1" fontAlgn="base" hangingPunct="1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Arial" charset="0"/>
              </a:defRPr>
            </a:lvl2pPr>
            <a:lvl3pPr algn="l" rtl="0" eaLnBrk="1" fontAlgn="base" hangingPunct="1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Arial" charset="0"/>
              </a:defRPr>
            </a:lvl3pPr>
            <a:lvl4pPr algn="l" rtl="0" eaLnBrk="1" fontAlgn="base" hangingPunct="1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Arial" charset="0"/>
              </a:defRPr>
            </a:lvl4pPr>
            <a:lvl5pPr algn="l" rtl="0" eaLnBrk="1" fontAlgn="base" hangingPunct="1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Arial" charset="0"/>
              </a:defRPr>
            </a:lvl5pPr>
            <a:lvl6pPr marL="457200" algn="l" rtl="0" eaLnBrk="1" fontAlgn="base" hangingPunct="1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Arial" charset="0"/>
              </a:defRPr>
            </a:lvl6pPr>
            <a:lvl7pPr marL="914400" algn="l" rtl="0" eaLnBrk="1" fontAlgn="base" hangingPunct="1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Arial" charset="0"/>
              </a:defRPr>
            </a:lvl7pPr>
            <a:lvl8pPr marL="1371600" algn="l" rtl="0" eaLnBrk="1" fontAlgn="base" hangingPunct="1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Arial" charset="0"/>
              </a:defRPr>
            </a:lvl8pPr>
            <a:lvl9pPr marL="1828800" algn="l" rtl="0" eaLnBrk="1" fontAlgn="base" hangingPunct="1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Arial" charset="0"/>
              </a:defRPr>
            </a:lvl9pPr>
          </a:lstStyle>
          <a:p>
            <a:pPr>
              <a:lnSpc>
                <a:spcPct val="120000"/>
              </a:lnSpc>
              <a:buNone/>
              <a:defRPr/>
            </a:pPr>
            <a:r>
              <a:rPr lang="de-DE" sz="2600" dirty="0" smtClean="0">
                <a:solidFill>
                  <a:schemeClr val="bg1"/>
                </a:solidFill>
                <a:ea typeface="Verdana" pitchFamily="34" charset="0"/>
                <a:cs typeface="Verdana" pitchFamily="34" charset="0"/>
              </a:rPr>
              <a:t>1. Wie funktioniert die Rente?</a:t>
            </a:r>
            <a:endParaRPr lang="de-DE" sz="2600" dirty="0">
              <a:solidFill>
                <a:srgbClr val="C00000"/>
              </a:solidFill>
              <a:ea typeface="Verdana" pitchFamily="34" charset="0"/>
              <a:cs typeface="Verdana" pitchFamily="34" charset="0"/>
            </a:endParaRPr>
          </a:p>
          <a:p>
            <a:pPr>
              <a:lnSpc>
                <a:spcPct val="120000"/>
              </a:lnSpc>
              <a:defRPr/>
            </a:pPr>
            <a:endParaRPr lang="de-DE" sz="1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64997-12B8-4B92-8586-39D430AF88F2}" type="slidenum">
              <a:rPr lang="de-DE" smtClean="0"/>
              <a:pPr/>
              <a:t>4</a:t>
            </a:fld>
            <a:endParaRPr lang="de-D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6462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528" y="1304824"/>
            <a:ext cx="8495722" cy="540000"/>
          </a:xfrm>
        </p:spPr>
        <p:txBody>
          <a:bodyPr/>
          <a:lstStyle/>
          <a:p>
            <a:pPr algn="ctr"/>
            <a:r>
              <a:rPr lang="de-DE" dirty="0" smtClean="0"/>
              <a:t>Reallohnzuwachs, Preis- und Rentenentwicklung 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64997-12B8-4B92-8586-39D430AF88F2}" type="slidenum">
              <a:rPr lang="de-DE" smtClean="0"/>
              <a:pPr/>
              <a:t>5</a:t>
            </a:fld>
            <a:endParaRPr lang="de-DE">
              <a:solidFill>
                <a:schemeClr val="tx1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Fußzeilentext hier eingeben</a:t>
            </a:r>
            <a:endParaRPr lang="de-DE"/>
          </a:p>
        </p:txBody>
      </p:sp>
      <p:graphicFrame>
        <p:nvGraphicFramePr>
          <p:cNvPr id="7" name="Tabel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5633996"/>
              </p:ext>
            </p:extLst>
          </p:nvPr>
        </p:nvGraphicFramePr>
        <p:xfrm>
          <a:off x="51052" y="1928121"/>
          <a:ext cx="8697412" cy="4395366"/>
        </p:xfrm>
        <a:graphic>
          <a:graphicData uri="http://schemas.openxmlformats.org/drawingml/2006/table">
            <a:tbl>
              <a:tblPr/>
              <a:tblGrid>
                <a:gridCol w="1064564"/>
                <a:gridCol w="504056"/>
                <a:gridCol w="504056"/>
                <a:gridCol w="504056"/>
                <a:gridCol w="504056"/>
                <a:gridCol w="504056"/>
                <a:gridCol w="504056"/>
                <a:gridCol w="504056"/>
                <a:gridCol w="504056"/>
                <a:gridCol w="504056"/>
                <a:gridCol w="504056"/>
                <a:gridCol w="504056"/>
                <a:gridCol w="504056"/>
                <a:gridCol w="504056"/>
                <a:gridCol w="576064"/>
                <a:gridCol w="504056"/>
              </a:tblGrid>
              <a:tr h="356466">
                <a:tc>
                  <a:txBody>
                    <a:bodyPr/>
                    <a:lstStyle/>
                    <a:p>
                      <a:pPr algn="l" fontAlgn="b"/>
                      <a:endParaRPr lang="de-DE" sz="10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8242" marR="8242" marT="824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2000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2001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2002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2003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2004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2005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2006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2007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2008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2009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2010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2011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2012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2013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2014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</a:tr>
              <a:tr h="1088013"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M+E</a:t>
                      </a:r>
                    </a:p>
                  </a:txBody>
                  <a:tcPr marL="8242" marR="8242" marT="824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2,1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3,1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2,2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2,7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4,1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2,79 ERA +         1,7</a:t>
                      </a:r>
                      <a:endParaRPr lang="de-D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4,2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320,-</a:t>
                      </a:r>
                    </a:p>
                    <a:p>
                      <a:pPr algn="l" fontAlgn="b"/>
                      <a:r>
                        <a:rPr lang="de-DE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EZ +</a:t>
                      </a:r>
                    </a:p>
                    <a:p>
                      <a:pPr algn="l" fontAlgn="b"/>
                      <a:r>
                        <a:rPr lang="de-DE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  <a:endParaRPr lang="de-D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2,7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4,3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3,4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2,2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</a:tr>
              <a:tr h="531989"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Preis-entwicklung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42" marR="8242" marT="824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1,4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1,9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1,5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1,7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1,5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1,6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2,3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2,6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0,4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1,1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2,5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1,5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</a:tr>
              <a:tr h="531989"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Renten-erhöhung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42" marR="8242" marT="824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0,6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1,91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2,16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1,04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0,54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1,1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2,41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0,99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2,18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0,25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</a:tr>
              <a:tr h="1869400">
                <a:tc>
                  <a:txBody>
                    <a:bodyPr/>
                    <a:lstStyle/>
                    <a:p>
                      <a:pPr algn="l" fontAlgn="b"/>
                      <a:r>
                        <a:rPr lang="de-DE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Durchschnittl</a:t>
                      </a:r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</a:t>
                      </a:r>
                    </a:p>
                    <a:p>
                      <a:pPr algn="l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Bruttojahres-verdienste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42" marR="8242" marT="824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54.256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55.216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28.626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28.936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29.060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29.202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29.494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29.591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30.625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30.506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31.144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32.100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32.446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34.071</a:t>
                      </a: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34.857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42" marR="8242" marT="824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</a:tr>
            </a:tbl>
          </a:graphicData>
        </a:graphic>
      </p:graphicFrame>
      <p:sp>
        <p:nvSpPr>
          <p:cNvPr id="8" name="Rechteck 7"/>
          <p:cNvSpPr/>
          <p:nvPr/>
        </p:nvSpPr>
        <p:spPr>
          <a:xfrm rot="20465857">
            <a:off x="8039977" y="2453675"/>
            <a:ext cx="1164101" cy="400110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buNone/>
            </a:pPr>
            <a:r>
              <a:rPr lang="de-DE" sz="2000" b="1" dirty="0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∑ 41,7%</a:t>
            </a:r>
            <a:endParaRPr lang="de-DE" sz="2000" b="1" dirty="0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0" name="Rechteck 9"/>
          <p:cNvSpPr/>
          <p:nvPr/>
        </p:nvSpPr>
        <p:spPr>
          <a:xfrm rot="20431761">
            <a:off x="8211446" y="3335938"/>
            <a:ext cx="966525" cy="400110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None/>
            </a:pPr>
            <a:r>
              <a:rPr lang="de-DE" sz="2000" b="1" dirty="0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∑ 23%</a:t>
            </a:r>
            <a:endParaRPr lang="de-DE" sz="2000" dirty="0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" name="Rechteck 10"/>
          <p:cNvSpPr/>
          <p:nvPr/>
        </p:nvSpPr>
        <p:spPr>
          <a:xfrm rot="20438731">
            <a:off x="7980393" y="4339374"/>
            <a:ext cx="1304563" cy="400110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None/>
            </a:pPr>
            <a:r>
              <a:rPr lang="de-DE" sz="2000" b="1" dirty="0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∑ 13,18%</a:t>
            </a:r>
            <a:endParaRPr lang="de-DE" sz="2000" dirty="0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17262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64997-12B8-4B92-8586-39D430AF88F2}" type="slidenum">
              <a:rPr lang="de-DE" smtClean="0"/>
              <a:pPr/>
              <a:t>6</a:t>
            </a:fld>
            <a:endParaRPr lang="de-DE">
              <a:solidFill>
                <a:schemeClr val="tx1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Fußzeilentext hier eingeben</a:t>
            </a:r>
            <a:endParaRPr lang="de-DE"/>
          </a:p>
        </p:txBody>
      </p:sp>
      <p:graphicFrame>
        <p:nvGraphicFramePr>
          <p:cNvPr id="6" name="Diagramm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3644713"/>
              </p:ext>
            </p:extLst>
          </p:nvPr>
        </p:nvGraphicFramePr>
        <p:xfrm>
          <a:off x="107504" y="2708920"/>
          <a:ext cx="8934451" cy="29654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hteck 6"/>
          <p:cNvSpPr/>
          <p:nvPr/>
        </p:nvSpPr>
        <p:spPr>
          <a:xfrm rot="20255346">
            <a:off x="1913474" y="2154995"/>
            <a:ext cx="1164101" cy="40011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>
              <a:buNone/>
            </a:pPr>
            <a:r>
              <a:rPr lang="de-DE" sz="2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∑ 41,7%</a:t>
            </a:r>
            <a:endParaRPr lang="de-DE" sz="2000" b="1" dirty="0">
              <a:solidFill>
                <a:schemeClr val="accent1">
                  <a:lumMod val="50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8" name="Rechteck 7"/>
          <p:cNvSpPr/>
          <p:nvPr/>
        </p:nvSpPr>
        <p:spPr>
          <a:xfrm rot="20292229">
            <a:off x="4247047" y="2119538"/>
            <a:ext cx="1096527" cy="400110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de-DE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∑ 23%</a:t>
            </a:r>
            <a:endParaRPr lang="de-DE" sz="2000" dirty="0">
              <a:solidFill>
                <a:schemeClr val="accent6">
                  <a:lumMod val="75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Rechteck 8"/>
          <p:cNvSpPr/>
          <p:nvPr/>
        </p:nvSpPr>
        <p:spPr>
          <a:xfrm rot="20230541">
            <a:off x="6335134" y="2082612"/>
            <a:ext cx="1306768" cy="400110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none">
            <a:spAutoFit/>
          </a:bodyPr>
          <a:lstStyle/>
          <a:p>
            <a:pPr>
              <a:buNone/>
            </a:pPr>
            <a:r>
              <a:rPr lang="de-DE" sz="2000" b="1" dirty="0" smtClean="0">
                <a:solidFill>
                  <a:srgbClr val="FF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∑ 13,18%</a:t>
            </a:r>
            <a:endParaRPr lang="de-DE" sz="2000" dirty="0">
              <a:solidFill>
                <a:srgbClr val="FF00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35170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23528" y="476672"/>
            <a:ext cx="8229600" cy="333425"/>
          </a:xfrm>
          <a:noFill/>
        </p:spPr>
        <p:txBody>
          <a:bodyPr/>
          <a:lstStyle/>
          <a:p>
            <a:r>
              <a:rPr lang="de-DE" dirty="0" smtClean="0">
                <a:solidFill>
                  <a:schemeClr val="bg1"/>
                </a:solidFill>
              </a:rPr>
              <a:t>Rentenniveau im Sinkflug…</a:t>
            </a:r>
            <a:endParaRPr lang="de-DE" sz="3200" dirty="0">
              <a:solidFill>
                <a:schemeClr val="bg1"/>
              </a:solidFill>
            </a:endParaRPr>
          </a:p>
        </p:txBody>
      </p:sp>
      <p:graphicFrame>
        <p:nvGraphicFramePr>
          <p:cNvPr id="2" name="Object 3"/>
          <p:cNvGraphicFramePr>
            <a:graphicFrameLocks noGrp="1" noChangeAspect="1"/>
          </p:cNvGraphicFramePr>
          <p:nvPr>
            <p:ph type="chart" idx="4294967295"/>
            <p:extLst>
              <p:ext uri="{D42A27DB-BD31-4B8C-83A1-F6EECF244321}">
                <p14:modId xmlns:p14="http://schemas.microsoft.com/office/powerpoint/2010/main" val="3489873115"/>
              </p:ext>
            </p:extLst>
          </p:nvPr>
        </p:nvGraphicFramePr>
        <p:xfrm>
          <a:off x="325189" y="1247552"/>
          <a:ext cx="8372475" cy="446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1190" name="Text Box 4"/>
          <p:cNvSpPr txBox="1">
            <a:spLocks noChangeArrowheads="1"/>
          </p:cNvSpPr>
          <p:nvPr/>
        </p:nvSpPr>
        <p:spPr bwMode="auto">
          <a:xfrm>
            <a:off x="755576" y="5661248"/>
            <a:ext cx="799288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Times" charset="0"/>
              <a:buNone/>
            </a:pPr>
            <a:r>
              <a:rPr lang="de-DE" sz="900" dirty="0">
                <a:latin typeface="Arial" charset="0"/>
                <a:ea typeface="ＭＳ Ｐゴシック" pitchFamily="-107" charset="-128"/>
              </a:rPr>
              <a:t>Anmerkung: Das prozentuale „Rentenniveau vor Steuern“ entspricht der Bruttostandardrente eines sog. Eckrentners (45 Arbeitsjahre bei durchschnittlichem Jahreseinkommen) abzüglich des durchschnittlichen Eigenanteils der Rentner an der Kranken- und Pflegeversicherung im Verhältnis zum durchschnittlichem Jahreseinkommen der Aktiven abzüglich ihres durchschnittlichen Beitrags zur Sozialversicherung und zur zusätzlichen Altersvorsorge (Riester-Rente</a:t>
            </a:r>
            <a:r>
              <a:rPr lang="de-DE" sz="900" dirty="0" smtClean="0">
                <a:latin typeface="Arial" charset="0"/>
                <a:ea typeface="ＭＳ Ｐゴシック" pitchFamily="-107" charset="-128"/>
              </a:rPr>
              <a:t>). </a:t>
            </a:r>
            <a:br>
              <a:rPr lang="de-DE" sz="900" dirty="0" smtClean="0">
                <a:latin typeface="Arial" charset="0"/>
                <a:ea typeface="ＭＳ Ｐゴシック" pitchFamily="-107" charset="-128"/>
              </a:rPr>
            </a:br>
            <a:r>
              <a:rPr lang="de-DE" sz="900" dirty="0" smtClean="0">
                <a:latin typeface="Arial" charset="0"/>
                <a:ea typeface="ＭＳ Ｐゴシック" pitchFamily="-107" charset="-128"/>
              </a:rPr>
              <a:t>Nicht enthalten sind </a:t>
            </a:r>
            <a:r>
              <a:rPr lang="de-DE" sz="900" dirty="0">
                <a:latin typeface="Arial" charset="0"/>
                <a:ea typeface="ＭＳ Ｐゴシック" pitchFamily="-107" charset="-128"/>
              </a:rPr>
              <a:t>die Verschlechterungen durch „Rente mit 67</a:t>
            </a:r>
            <a:r>
              <a:rPr lang="de-DE" sz="900" dirty="0" smtClean="0">
                <a:latin typeface="Arial" charset="0"/>
                <a:ea typeface="ＭＳ Ｐゴシック" pitchFamily="-107" charset="-128"/>
              </a:rPr>
              <a:t>“.</a:t>
            </a:r>
            <a:endParaRPr lang="de-DE" sz="900" dirty="0">
              <a:latin typeface="Arial" charset="0"/>
              <a:ea typeface="ＭＳ Ｐゴシック" pitchFamily="-107" charset="-128"/>
            </a:endParaRPr>
          </a:p>
        </p:txBody>
      </p:sp>
      <p:sp>
        <p:nvSpPr>
          <p:cNvPr id="221191" name="Text Box 5"/>
          <p:cNvSpPr txBox="1">
            <a:spLocks noChangeArrowheads="1"/>
          </p:cNvSpPr>
          <p:nvPr/>
        </p:nvSpPr>
        <p:spPr bwMode="auto">
          <a:xfrm>
            <a:off x="2555776" y="2204864"/>
            <a:ext cx="54726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Times" charset="0"/>
              <a:buNone/>
            </a:pPr>
            <a:r>
              <a:rPr lang="de-DE" sz="2000" b="1" i="1" dirty="0">
                <a:latin typeface="Arial" charset="0"/>
                <a:ea typeface="ＭＳ Ｐゴシック" pitchFamily="-107" charset="-128"/>
              </a:rPr>
              <a:t>Entwicklung des Rentenniveaus vor Steuern</a:t>
            </a:r>
          </a:p>
        </p:txBody>
      </p:sp>
    </p:spTree>
    <p:extLst>
      <p:ext uri="{BB962C8B-B14F-4D97-AF65-F5344CB8AC3E}">
        <p14:creationId xmlns:p14="http://schemas.microsoft.com/office/powerpoint/2010/main" val="666517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2400" dirty="0" smtClean="0"/>
              <a:t>Erwerbsminderungsrente </a:t>
            </a:r>
            <a:endParaRPr lang="de-DE" sz="24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67544" y="2492896"/>
            <a:ext cx="8558212" cy="1098550"/>
          </a:xfrm>
        </p:spPr>
        <p:txBody>
          <a:bodyPr/>
          <a:lstStyle/>
          <a:p>
            <a:endParaRPr lang="de-DE" dirty="0"/>
          </a:p>
        </p:txBody>
      </p:sp>
      <p:pic>
        <p:nvPicPr>
          <p:cNvPr id="6152" name="Picture 8" descr="Noch zwei Jahre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887" y="1424877"/>
            <a:ext cx="9361040" cy="5433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9062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1. Voraussetzung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Medizinisch</a:t>
            </a:r>
          </a:p>
          <a:p>
            <a:pPr>
              <a:buFontTx/>
              <a:buChar char="-"/>
            </a:pPr>
            <a:r>
              <a:rPr lang="de-DE" b="0" dirty="0" smtClean="0"/>
              <a:t>Schwere oder chronische Krankheit; Behinderung nach einem Unfall</a:t>
            </a:r>
          </a:p>
          <a:p>
            <a:pPr>
              <a:buFontTx/>
              <a:buChar char="-"/>
            </a:pPr>
            <a:r>
              <a:rPr lang="de-DE" b="0" dirty="0" smtClean="0"/>
              <a:t>„Reha vor Rente“-Prinzip</a:t>
            </a:r>
          </a:p>
          <a:p>
            <a:pPr>
              <a:buFontTx/>
              <a:buChar char="-"/>
            </a:pPr>
            <a:r>
              <a:rPr lang="de-DE" b="0" dirty="0"/>
              <a:t>Keine Arbeit länger als 6 Std. pro Tag möglich </a:t>
            </a:r>
            <a:r>
              <a:rPr lang="de-DE" b="0" dirty="0">
                <a:sym typeface="Wingdings" pitchFamily="2" charset="2"/>
              </a:rPr>
              <a:t> restliches Leistungsvermögen</a:t>
            </a:r>
            <a:endParaRPr lang="de-DE" b="0" dirty="0"/>
          </a:p>
          <a:p>
            <a:pPr>
              <a:buFontTx/>
              <a:buChar char="-"/>
            </a:pPr>
            <a:endParaRPr lang="de-DE" dirty="0" smtClean="0"/>
          </a:p>
          <a:p>
            <a:pPr>
              <a:buFontTx/>
              <a:buChar char="-"/>
            </a:pP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64997-12B8-4B92-8586-39D430AF88F2}" type="slidenum">
              <a:rPr lang="de-DE" smtClean="0"/>
              <a:pPr/>
              <a:t>9</a:t>
            </a:fld>
            <a:endParaRPr lang="de-DE">
              <a:solidFill>
                <a:schemeClr val="tx1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95536" y="6589713"/>
            <a:ext cx="65" cy="153888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r>
              <a:rPr lang="de-DE" dirty="0" smtClean="0"/>
              <a:t>Versicherungsrechtlich</a:t>
            </a:r>
          </a:p>
          <a:p>
            <a:pPr>
              <a:buFontTx/>
              <a:buChar char="-"/>
            </a:pPr>
            <a:r>
              <a:rPr lang="de-DE" b="0" dirty="0" smtClean="0"/>
              <a:t>mind. 5 Jahre versichert</a:t>
            </a:r>
          </a:p>
          <a:p>
            <a:pPr>
              <a:buFontTx/>
              <a:buChar char="-"/>
            </a:pPr>
            <a:r>
              <a:rPr lang="de-DE" b="0" dirty="0" smtClean="0"/>
              <a:t>Von den 5 Jahren mind. 3 Jahre mit Pflichtbeiträgen aus einer Beschäftigung</a:t>
            </a:r>
            <a:endParaRPr lang="de-DE" b="0" dirty="0"/>
          </a:p>
        </p:txBody>
      </p:sp>
      <p:pic>
        <p:nvPicPr>
          <p:cNvPr id="7" name="Picture 6" descr="http://www.portal-sozialpolitik.de/uploads/sopo/img/EM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4698802"/>
            <a:ext cx="1584176" cy="1394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9294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64997-12B8-4B92-8586-39D430AF88F2}" type="slidenum">
              <a:rPr lang="de-DE" smtClean="0"/>
              <a:pPr/>
              <a:t>10</a:t>
            </a:fld>
            <a:endParaRPr lang="de-DE">
              <a:solidFill>
                <a:schemeClr val="tx1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95536" y="6589713"/>
            <a:ext cx="65" cy="153888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462088"/>
            <a:ext cx="6303824" cy="4199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3646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Erwerbsfähigkeit		Rentenanspruch</a:t>
            </a:r>
            <a:endParaRPr lang="de-DE" dirty="0"/>
          </a:p>
        </p:txBody>
      </p:sp>
      <p:sp>
        <p:nvSpPr>
          <p:cNvPr id="10" name="Inhaltsplatzhalter 9"/>
          <p:cNvSpPr>
            <a:spLocks noGrp="1"/>
          </p:cNvSpPr>
          <p:nvPr>
            <p:ph idx="1"/>
          </p:nvPr>
        </p:nvSpPr>
        <p:spPr>
          <a:xfrm>
            <a:off x="1619251" y="2276872"/>
            <a:ext cx="3456806" cy="4047728"/>
          </a:xfrm>
        </p:spPr>
        <p:txBody>
          <a:bodyPr/>
          <a:lstStyle/>
          <a:p>
            <a:pPr marL="0" indent="0">
              <a:buNone/>
            </a:pPr>
            <a:r>
              <a:rPr lang="de-DE" dirty="0" smtClean="0"/>
              <a:t>Unter 3 Stunden täglich</a:t>
            </a:r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3 bis 6 Stunden täglich</a:t>
            </a:r>
            <a:endParaRPr lang="de-DE" dirty="0"/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6 Stunden oder mehr täglich</a:t>
            </a:r>
          </a:p>
          <a:p>
            <a:pPr marL="0" indent="0">
              <a:buNone/>
            </a:pPr>
            <a:r>
              <a:rPr lang="de-DE" sz="1050" b="0" dirty="0" smtClean="0"/>
              <a:t>Ausnahme</a:t>
            </a:r>
            <a:r>
              <a:rPr lang="de-DE" sz="1050" dirty="0" smtClean="0"/>
              <a:t>: Ältere Versicherte (vor 2.1.1961 geboren) mit Berufsschutz, die in ihrem erlernten Beruf nur noch weniger als 6 Std. täglich arbeiten können</a:t>
            </a:r>
          </a:p>
          <a:p>
            <a:pPr marL="0" indent="0">
              <a:buNone/>
            </a:pPr>
            <a:r>
              <a:rPr lang="de-DE" dirty="0" smtClean="0"/>
              <a:t>Abschläge: 10,8% vor dem Erreichen des 60. Lebensjahr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64997-12B8-4B92-8586-39D430AF88F2}" type="slidenum">
              <a:rPr lang="de-DE" smtClean="0"/>
              <a:pPr/>
              <a:t>11</a:t>
            </a:fld>
            <a:endParaRPr lang="de-DE">
              <a:solidFill>
                <a:schemeClr val="tx1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95536" y="6589713"/>
            <a:ext cx="65" cy="153888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11" name="Inhaltsplatzhalter 10"/>
          <p:cNvSpPr>
            <a:spLocks noGrp="1"/>
          </p:cNvSpPr>
          <p:nvPr>
            <p:ph idx="12"/>
          </p:nvPr>
        </p:nvSpPr>
        <p:spPr>
          <a:xfrm>
            <a:off x="5147642" y="2276872"/>
            <a:ext cx="3456806" cy="4104456"/>
          </a:xfrm>
        </p:spPr>
        <p:txBody>
          <a:bodyPr/>
          <a:lstStyle/>
          <a:p>
            <a:pPr marL="0" indent="0">
              <a:buNone/>
            </a:pPr>
            <a:r>
              <a:rPr lang="de-DE" dirty="0" smtClean="0"/>
              <a:t>Volle Rente</a:t>
            </a:r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Halbe Rente (bei Arbeitslosigkeit volle Rente)</a:t>
            </a:r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Keine Rente</a:t>
            </a:r>
          </a:p>
          <a:p>
            <a:pPr marL="0" indent="0">
              <a:buNone/>
            </a:pPr>
            <a:r>
              <a:rPr lang="de-DE" sz="1050" dirty="0" smtClean="0"/>
              <a:t>Halbe Rente</a:t>
            </a:r>
            <a:endParaRPr lang="de-DE" sz="1050" dirty="0"/>
          </a:p>
        </p:txBody>
      </p:sp>
      <p:pic>
        <p:nvPicPr>
          <p:cNvPr id="7" name="Grafik 3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1494" y="4941888"/>
            <a:ext cx="1658938" cy="165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2077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7584" y="1484784"/>
            <a:ext cx="7560040" cy="540000"/>
          </a:xfrm>
        </p:spPr>
        <p:txBody>
          <a:bodyPr/>
          <a:lstStyle/>
          <a:p>
            <a:r>
              <a:rPr lang="de-DE" dirty="0" smtClean="0"/>
              <a:t>4. Hinzuverdienstgrenzen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27584" y="2060848"/>
            <a:ext cx="7989391" cy="4263752"/>
          </a:xfrm>
        </p:spPr>
        <p:txBody>
          <a:bodyPr/>
          <a:lstStyle/>
          <a:p>
            <a:r>
              <a:rPr lang="de-DE" dirty="0" smtClean="0"/>
              <a:t>Hinzuverdienst grundsätzlich möglich, aber es gibt individuelle Grenzen</a:t>
            </a:r>
          </a:p>
          <a:p>
            <a:pPr marL="0" indent="0">
              <a:buNone/>
            </a:pPr>
            <a:endParaRPr 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64997-12B8-4B92-8586-39D430AF88F2}" type="slidenum">
              <a:rPr lang="de-DE" smtClean="0"/>
              <a:pPr/>
              <a:t>12</a:t>
            </a:fld>
            <a:endParaRPr lang="de-DE">
              <a:solidFill>
                <a:schemeClr val="tx1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95536" y="6589713"/>
            <a:ext cx="65" cy="153888"/>
          </a:xfrm>
        </p:spPr>
        <p:txBody>
          <a:bodyPr/>
          <a:lstStyle/>
          <a:p>
            <a:endParaRPr lang="de-DE" dirty="0"/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6399889"/>
              </p:ext>
            </p:extLst>
          </p:nvPr>
        </p:nvGraphicFramePr>
        <p:xfrm>
          <a:off x="827584" y="2636912"/>
          <a:ext cx="7992888" cy="38164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20478"/>
                <a:gridCol w="2676120"/>
                <a:gridCol w="2396290"/>
              </a:tblGrid>
              <a:tr h="613269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 dirty="0">
                          <a:effectLst/>
                        </a:rPr>
                        <a:t> </a:t>
                      </a:r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Hinzuverdienstgrenze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neue Rente bei Überschreitung  in Höhe von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99155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Volle Erwerbsminderung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max. 450 Euro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3/4, 1/2, 1/4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613269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 dirty="0" smtClean="0">
                          <a:effectLst/>
                        </a:rPr>
                        <a:t>Volle</a:t>
                      </a:r>
                      <a:r>
                        <a:rPr lang="de-DE" sz="1100" u="none" strike="noStrike" baseline="0" dirty="0" smtClean="0">
                          <a:effectLst/>
                        </a:rPr>
                        <a:t> Erwerbsminderung (aufgrund der Arbeitsmarktsituation)</a:t>
                      </a:r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 dirty="0">
                          <a:effectLst/>
                        </a:rPr>
                        <a:t>max. 450 Euro</a:t>
                      </a:r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Zurückstufung auf teilweise erwerbsgemindert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14113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 dirty="0">
                          <a:effectLst/>
                        </a:rPr>
                        <a:t> </a:t>
                      </a:r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 dirty="0">
                          <a:effectLst/>
                        </a:rPr>
                        <a:t> </a:t>
                      </a:r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 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99155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 dirty="0">
                          <a:effectLst/>
                        </a:rPr>
                        <a:t>Teilweise Erwerbsminderung</a:t>
                      </a:r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individuelle Grenzen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volle, halbe, keine Rente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98310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 dirty="0">
                          <a:effectLst/>
                        </a:rPr>
                        <a:t> </a:t>
                      </a:r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Mindesthinzuverdienst-grenzen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volle Rente bis 929,78 Euro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99155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 dirty="0">
                          <a:effectLst/>
                        </a:rPr>
                        <a:t> </a:t>
                      </a:r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halbe Rente bis 1.131,90 Euro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779998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 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 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 dirty="0">
                          <a:effectLst/>
                        </a:rPr>
                        <a:t>keine Rente über 1.131,90 Euro</a:t>
                      </a:r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146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64997-12B8-4B92-8586-39D430AF88F2}" type="slidenum">
              <a:rPr lang="de-DE" smtClean="0"/>
              <a:pPr/>
              <a:t>13</a:t>
            </a:fld>
            <a:endParaRPr lang="de-DE">
              <a:solidFill>
                <a:schemeClr val="tx1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95536" y="6589713"/>
            <a:ext cx="65" cy="153888"/>
          </a:xfrm>
        </p:spPr>
        <p:txBody>
          <a:bodyPr/>
          <a:lstStyle/>
          <a:p>
            <a:endParaRPr lang="de-DE" dirty="0"/>
          </a:p>
        </p:txBody>
      </p:sp>
      <p:pic>
        <p:nvPicPr>
          <p:cNvPr id="2050" name="Picture 2" descr="C:\Users\LorenzK\Desktop\Schwäbisch Hall\impuls_grafik_2012_15_5_rdax_600x342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8760"/>
            <a:ext cx="9144000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0997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2400" dirty="0" smtClean="0"/>
              <a:t>RV-Leistungsverbesserungsgesetz</a:t>
            </a:r>
            <a:endParaRPr lang="de-DE" sz="24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67544" y="2492896"/>
            <a:ext cx="8558212" cy="1098550"/>
          </a:xfrm>
        </p:spPr>
        <p:txBody>
          <a:bodyPr/>
          <a:lstStyle/>
          <a:p>
            <a:endParaRPr lang="de-DE" dirty="0"/>
          </a:p>
        </p:txBody>
      </p:sp>
      <p:pic>
        <p:nvPicPr>
          <p:cNvPr id="2050" name="Picture 2" descr="Endziel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45" y="1628800"/>
            <a:ext cx="8779804" cy="3625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2883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Mütter Rente alt / neu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64997-12B8-4B92-8586-39D430AF88F2}" type="slidenum">
              <a:rPr lang="de-DE" smtClean="0"/>
              <a:pPr/>
              <a:t>15</a:t>
            </a:fld>
            <a:endParaRPr lang="de-DE">
              <a:solidFill>
                <a:schemeClr val="tx1"/>
              </a:solidFill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2"/>
          </p:nvPr>
        </p:nvSpPr>
        <p:spPr>
          <a:xfrm>
            <a:off x="1259632" y="2348880"/>
            <a:ext cx="7344816" cy="4001120"/>
          </a:xfrm>
        </p:spPr>
        <p:txBody>
          <a:bodyPr/>
          <a:lstStyle/>
          <a:p>
            <a:r>
              <a:rPr lang="de-DE" dirty="0" smtClean="0"/>
              <a:t>Mütter, die Kinder vor dem Jahr 1992 geboren haben, erhalten 1 Beitragspunkt = aktuell 28,14 Euro, sprich ein Beitragsjahr</a:t>
            </a:r>
          </a:p>
          <a:p>
            <a:endParaRPr lang="de-DE" dirty="0"/>
          </a:p>
          <a:p>
            <a:r>
              <a:rPr lang="de-DE" dirty="0" smtClean="0"/>
              <a:t>Zukünftig sollen die obengenannten Mütter 2 Beitragspunkte erhalten. </a:t>
            </a:r>
          </a:p>
          <a:p>
            <a:pPr marL="330200" lvl="1" indent="0">
              <a:buNone/>
            </a:pPr>
            <a:r>
              <a:rPr lang="de-DE" dirty="0" smtClean="0"/>
              <a:t>   </a:t>
            </a:r>
            <a:r>
              <a:rPr lang="de-DE" b="1" dirty="0" smtClean="0"/>
              <a:t> -  Dies ist weiterhin eine Ungleichbehandlung gegenüber den Müttern, die ab 1992 Kinder geboren haben</a:t>
            </a:r>
          </a:p>
          <a:p>
            <a:endParaRPr lang="de-DE" dirty="0" smtClean="0"/>
          </a:p>
          <a:p>
            <a:r>
              <a:rPr lang="de-DE" dirty="0" smtClean="0"/>
              <a:t>Mütter, die Kinder ab 1992 folgende geboren haben, erhalten weiterhin 3 Beitragspunkte</a:t>
            </a:r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28964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Neue Gesetzesreform I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Abschlagsfreier Rentenzugang für besonders langjährige Versicherte</a:t>
            </a:r>
          </a:p>
          <a:p>
            <a:pPr marL="0" indent="0">
              <a:buNone/>
            </a:pPr>
            <a:r>
              <a:rPr lang="de-DE" b="0" dirty="0" smtClean="0"/>
              <a:t>Sie können nach 45 Beitragsjahren  (inkl. des ALG I – Bezuges) ab Juli 2014 mit 63 abschlagsfrei in Rente gehen. Zugangsdauer wird jährlich um zwei Monate angehoben.</a:t>
            </a:r>
          </a:p>
          <a:p>
            <a:pPr marL="0" indent="0">
              <a:buNone/>
            </a:pPr>
            <a:endParaRPr lang="de-DE" dirty="0" smtClean="0"/>
          </a:p>
          <a:p>
            <a:pPr>
              <a:buFont typeface="Wingdings" pitchFamily="2" charset="2"/>
              <a:buChar char="à"/>
            </a:pPr>
            <a:r>
              <a:rPr lang="de-DE" dirty="0" smtClean="0"/>
              <a:t>Problematisch: schnelle Anhebung  (2 Monate pro Jahr)			   Jüngere (ab Jahrgang 64) können vor 65 nicht		   abschlagsfrei in Rente gehen</a:t>
            </a:r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64997-12B8-4B92-8586-39D430AF88F2}" type="slidenum">
              <a:rPr lang="de-DE" smtClean="0"/>
              <a:pPr/>
              <a:t>16</a:t>
            </a:fld>
            <a:endParaRPr lang="de-DE">
              <a:solidFill>
                <a:schemeClr val="tx1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95536" y="6589713"/>
            <a:ext cx="65" cy="153888"/>
          </a:xfrm>
        </p:spPr>
        <p:txBody>
          <a:bodyPr/>
          <a:lstStyle/>
          <a:p>
            <a:endParaRPr lang="de-DE" dirty="0"/>
          </a:p>
        </p:txBody>
      </p:sp>
      <p:pic>
        <p:nvPicPr>
          <p:cNvPr id="6" name="Picture 1032" descr="H:\Dokumente\Buero Transport\04 Veranstaltungen\2010\2010-10-06 CCEAG\67 bloedsin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200" y="5013176"/>
            <a:ext cx="1630362" cy="99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4423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1188" y="404813"/>
            <a:ext cx="6265862" cy="666750"/>
          </a:xfrm>
        </p:spPr>
        <p:txBody>
          <a:bodyPr/>
          <a:lstStyle/>
          <a:p>
            <a:pPr>
              <a:defRPr/>
            </a:pPr>
            <a:r>
              <a:rPr lang="de-DE" dirty="0">
                <a:ea typeface="+mj-ea"/>
              </a:rPr>
              <a:t>Abschlagsfreie Rente mit 63 nach 45 </a:t>
            </a:r>
            <a:r>
              <a:rPr lang="de-DE" dirty="0" smtClean="0">
                <a:ea typeface="+mj-ea"/>
              </a:rPr>
              <a:t>Beitragsjahren II</a:t>
            </a:r>
            <a:endParaRPr lang="de-DE" dirty="0">
              <a:ea typeface="+mj-ea"/>
            </a:endParaRPr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>
          <a:xfrm>
            <a:off x="611188" y="1268412"/>
            <a:ext cx="7993062" cy="5184923"/>
          </a:xfrm>
        </p:spPr>
        <p:txBody>
          <a:bodyPr/>
          <a:lstStyle/>
          <a:p>
            <a:pPr marL="0" indent="0">
              <a:buFont typeface="Times" pitchFamily="-84" charset="0"/>
              <a:buNone/>
              <a:defRPr/>
            </a:pPr>
            <a:endParaRPr lang="de-DE" altLang="de-DE" sz="2000" dirty="0" smtClean="0">
              <a:ea typeface="ＭＳ Ｐゴシック" pitchFamily="34" charset="-128"/>
            </a:endParaRPr>
          </a:p>
          <a:p>
            <a:pPr marL="0" indent="0">
              <a:buFont typeface="Times" pitchFamily="-84" charset="0"/>
              <a:buNone/>
              <a:defRPr/>
            </a:pPr>
            <a:r>
              <a:rPr lang="de-DE" altLang="de-DE" dirty="0" smtClean="0">
                <a:ea typeface="ＭＳ Ｐゴシック" pitchFamily="34" charset="-128"/>
              </a:rPr>
              <a:t>Die 45/63 Regelung (in Zahlen):</a:t>
            </a:r>
          </a:p>
          <a:p>
            <a:pPr marL="0" indent="0">
              <a:buFont typeface="Times" pitchFamily="-84" charset="0"/>
              <a:buNone/>
              <a:defRPr/>
            </a:pPr>
            <a:endParaRPr lang="de-DE" altLang="de-DE" dirty="0" smtClean="0">
              <a:ea typeface="ＭＳ Ｐゴシック" pitchFamily="34" charset="-128"/>
            </a:endParaRPr>
          </a:p>
          <a:p>
            <a:pPr marL="0" indent="0">
              <a:buFont typeface="Times" pitchFamily="-84" charset="0"/>
              <a:buNone/>
              <a:defRPr/>
            </a:pPr>
            <a:r>
              <a:rPr lang="de-DE" altLang="de-DE" sz="2000" dirty="0" smtClean="0">
                <a:ea typeface="ＭＳ Ｐゴシック" pitchFamily="34" charset="-128"/>
              </a:rPr>
              <a:t/>
            </a:r>
            <a:br>
              <a:rPr lang="de-DE" altLang="de-DE" sz="2000" dirty="0" smtClean="0">
                <a:ea typeface="ＭＳ Ｐゴシック" pitchFamily="34" charset="-128"/>
              </a:rPr>
            </a:br>
            <a:endParaRPr lang="de-DE" altLang="de-DE" sz="2000" dirty="0" smtClean="0">
              <a:ea typeface="ＭＳ Ｐゴシック" pitchFamily="34" charset="-128"/>
            </a:endParaRPr>
          </a:p>
          <a:p>
            <a:pPr marL="0" indent="0">
              <a:buFont typeface="Times" pitchFamily="-84" charset="0"/>
              <a:buNone/>
              <a:defRPr/>
            </a:pPr>
            <a:endParaRPr lang="de-DE" altLang="de-DE" sz="2000" dirty="0" smtClean="0">
              <a:ea typeface="ＭＳ Ｐゴシック" pitchFamily="34" charset="-128"/>
            </a:endParaRPr>
          </a:p>
        </p:txBody>
      </p:sp>
      <p:pic>
        <p:nvPicPr>
          <p:cNvPr id="102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061386"/>
            <a:ext cx="8064896" cy="383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575" y="5892800"/>
            <a:ext cx="5697538" cy="26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395536" y="6589713"/>
            <a:ext cx="65" cy="153888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64997-12B8-4B92-8586-39D430AF88F2}" type="slidenum">
              <a:rPr lang="de-DE" smtClean="0"/>
              <a:pPr/>
              <a:t>17</a:t>
            </a:fld>
            <a:endParaRPr lang="de-D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4224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Neue Gesetzesreform II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Absicherung von Erwerbsgeminderten</a:t>
            </a:r>
          </a:p>
          <a:p>
            <a:pPr marL="0" indent="0">
              <a:buNone/>
            </a:pPr>
            <a:r>
              <a:rPr lang="de-DE" b="0" dirty="0" smtClean="0"/>
              <a:t>Die Zurechnungszeit bei der </a:t>
            </a:r>
            <a:r>
              <a:rPr lang="de-DE" b="0" dirty="0" err="1" smtClean="0"/>
              <a:t>Erwerbsminderungrente</a:t>
            </a:r>
            <a:r>
              <a:rPr lang="de-DE" b="0" dirty="0" smtClean="0"/>
              <a:t> wird um zwei Jahre angehoben. Für die Berechnung der Höhe der Zurechnungszeiten erfolgt hinsichtlich der Einbeziehung der letzten 4 Jahre vor der Rente eine </a:t>
            </a:r>
            <a:r>
              <a:rPr lang="de-DE" b="0" dirty="0" err="1" smtClean="0"/>
              <a:t>Günstigkeitsprüfung</a:t>
            </a:r>
            <a:r>
              <a:rPr lang="de-DE" b="0" dirty="0" smtClean="0"/>
              <a:t>.</a:t>
            </a:r>
          </a:p>
          <a:p>
            <a:pPr marL="0" indent="0">
              <a:buNone/>
            </a:pPr>
            <a:endParaRPr lang="de-DE" dirty="0" smtClean="0"/>
          </a:p>
          <a:p>
            <a:pPr>
              <a:buFont typeface="Wingdings" pitchFamily="2" charset="2"/>
              <a:buChar char="à"/>
            </a:pPr>
            <a:r>
              <a:rPr lang="de-DE" dirty="0" smtClean="0"/>
              <a:t>Jedoch immer noch Abschläge, schlechter Zugang</a:t>
            </a:r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64997-12B8-4B92-8586-39D430AF88F2}" type="slidenum">
              <a:rPr lang="de-DE" smtClean="0"/>
              <a:pPr/>
              <a:t>18</a:t>
            </a:fld>
            <a:endParaRPr lang="de-D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004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IG Metall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B050"/>
      </a:accent1>
      <a:accent2>
        <a:srgbClr val="333399"/>
      </a:accent2>
      <a:accent3>
        <a:srgbClr val="FF0000"/>
      </a:accent3>
      <a:accent4>
        <a:srgbClr val="000000"/>
      </a:accent4>
      <a:accent5>
        <a:srgbClr val="4C6600"/>
      </a:accent5>
      <a:accent6>
        <a:srgbClr val="2D2D8A"/>
      </a:accent6>
      <a:hlink>
        <a:srgbClr val="009999"/>
      </a:hlink>
      <a:folHlink>
        <a:srgbClr val="99CC00"/>
      </a:folHlink>
    </a:clrScheme>
    <a:fontScheme name="Le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cap="flat" cmpd="sng" algn="ctr">
          <a:solidFill>
            <a:schemeClr val="bg1">
              <a:lumMod val="50000"/>
            </a:schemeClr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None/>
          <a:tabLst/>
          <a:defRPr kumimoji="0" sz="2400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Times" charset="0"/>
          <a:buChar char="•"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noFill/>
        <a:ln>
          <a:solidFill>
            <a:schemeClr val="bg1">
              <a:lumMod val="50000"/>
            </a:schemeClr>
          </a:solidFill>
        </a:ln>
      </a:spPr>
      <a:bodyPr wrap="square" rtlCol="0">
        <a:spAutoFit/>
      </a:bodyPr>
      <a:lstStyle>
        <a:defPPr>
          <a:buNone/>
          <a:defRPr dirty="0" err="1" smtClean="0"/>
        </a:defPPr>
      </a:lstStyle>
    </a:txDef>
  </a:objectDefaults>
  <a:extraClrSchemeLst>
    <a:extraClrScheme>
      <a:clrScheme name="Le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1331</Words>
  <Application>Microsoft Office PowerPoint</Application>
  <PresentationFormat>Bildschirmpräsentation (4:3)</PresentationFormat>
  <Paragraphs>292</Paragraphs>
  <Slides>18</Slides>
  <Notes>15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19" baseType="lpstr">
      <vt:lpstr>blank</vt:lpstr>
      <vt:lpstr>RENTE – Was ist das?</vt:lpstr>
      <vt:lpstr>1. Wie funktioniert die Rente? - Umlageverfahren | Generationenvertrag | abgesicherte Risiken -</vt:lpstr>
      <vt:lpstr>1. Wie funktioniert die Rente? - Erwerb von Anwartschaften (Entgeltpunkten) -</vt:lpstr>
      <vt:lpstr>Informationen: gesetzliches Rentensystem</vt:lpstr>
      <vt:lpstr>Reallohnzuwachs, Preis- und Rentenentwicklung </vt:lpstr>
      <vt:lpstr>PowerPoint-Präsentation</vt:lpstr>
      <vt:lpstr>Rentenniveau im Sinkflug…</vt:lpstr>
      <vt:lpstr>Erwerbsminderungsrente </vt:lpstr>
      <vt:lpstr>1. Voraussetzung</vt:lpstr>
      <vt:lpstr>PowerPoint-Präsentation</vt:lpstr>
      <vt:lpstr>Erwerbsfähigkeit  Rentenanspruch</vt:lpstr>
      <vt:lpstr>4. Hinzuverdienstgrenzen</vt:lpstr>
      <vt:lpstr>PowerPoint-Präsentation</vt:lpstr>
      <vt:lpstr>RV-Leistungsverbesserungsgesetz</vt:lpstr>
      <vt:lpstr>Mütter Rente alt / neu</vt:lpstr>
      <vt:lpstr>Neue Gesetzesreform I</vt:lpstr>
      <vt:lpstr>Abschlagsfreie Rente mit 63 nach 45 Beitragsjahren II</vt:lpstr>
      <vt:lpstr>Neue Gesetzesreform II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Lorenz, Katharina</dc:creator>
  <dc:description>wird blank.pot</dc:description>
  <cp:lastModifiedBy>Schoeppler, Elke</cp:lastModifiedBy>
  <cp:revision>100</cp:revision>
  <dcterms:created xsi:type="dcterms:W3CDTF">2014-02-12T11:46:43Z</dcterms:created>
  <dcterms:modified xsi:type="dcterms:W3CDTF">2014-03-19T07:34:53Z</dcterms:modified>
</cp:coreProperties>
</file>