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1" r:id="rId2"/>
    <p:sldId id="328" r:id="rId3"/>
    <p:sldId id="332" r:id="rId4"/>
    <p:sldId id="339" r:id="rId5"/>
    <p:sldId id="340" r:id="rId6"/>
    <p:sldId id="362" r:id="rId7"/>
    <p:sldId id="361" r:id="rId8"/>
    <p:sldId id="367" r:id="rId9"/>
    <p:sldId id="373" r:id="rId10"/>
    <p:sldId id="372" r:id="rId11"/>
    <p:sldId id="366" r:id="rId12"/>
    <p:sldId id="356" r:id="rId13"/>
  </p:sldIdLst>
  <p:sldSz cx="9144000" cy="6858000" type="screen4x3"/>
  <p:notesSz cx="9872663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ACBCFF"/>
    <a:srgbClr val="FFC1C5"/>
    <a:srgbClr val="9DD5FF"/>
    <a:srgbClr val="FFFFB4"/>
    <a:srgbClr val="FFFF81"/>
    <a:srgbClr val="FF9100"/>
    <a:srgbClr val="FF7A00"/>
    <a:srgbClr val="FFE8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0" d="100"/>
          <a:sy n="70" d="100"/>
        </p:scale>
        <p:origin x="-72" y="-72"/>
      </p:cViewPr>
      <p:guideLst>
        <p:guide orient="horz" pos="272"/>
        <p:guide orient="horz" pos="1008"/>
        <p:guide orient="horz" pos="3885"/>
        <p:guide orient="horz" pos="66"/>
        <p:guide orient="horz" pos="3522"/>
        <p:guide orient="horz" pos="2133"/>
        <p:guide pos="5616"/>
        <p:guide pos="4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0" d="100"/>
          <a:sy n="110" d="100"/>
        </p:scale>
        <p:origin x="-1434" y="-84"/>
      </p:cViewPr>
      <p:guideLst>
        <p:guide orient="horz" pos="2142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8154" cy="339884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buFont typeface="Times" charset="0"/>
              <a:buChar char="•"/>
              <a:defRPr sz="13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2798" y="1"/>
            <a:ext cx="4278154" cy="339884"/>
          </a:xfrm>
          <a:prstGeom prst="rect">
            <a:avLst/>
          </a:prstGeom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>
              <a:buFont typeface="Times" charset="0"/>
              <a:buChar char="•"/>
              <a:defRPr sz="1300"/>
            </a:lvl1pPr>
          </a:lstStyle>
          <a:p>
            <a:pPr>
              <a:defRPr/>
            </a:pPr>
            <a:fld id="{60044796-0FBC-A647-8DB6-9BBF887AC513}" type="datetimeFigureOut">
              <a:rPr lang="de-DE"/>
              <a:pPr>
                <a:defRPr/>
              </a:pPr>
              <a:t>10.10.2013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6219"/>
            <a:ext cx="4278154" cy="339884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buFont typeface="Times" charset="0"/>
              <a:buChar char="•"/>
              <a:defRPr sz="13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2798" y="6456219"/>
            <a:ext cx="4278154" cy="339884"/>
          </a:xfrm>
          <a:prstGeom prst="rect">
            <a:avLst/>
          </a:prstGeom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>
              <a:buFont typeface="Times" charset="0"/>
              <a:buChar char="•"/>
              <a:defRPr sz="1300"/>
            </a:lvl1pPr>
          </a:lstStyle>
          <a:p>
            <a:pPr>
              <a:defRPr/>
            </a:pPr>
            <a:fld id="{5CF52AF3-98F0-CA47-9D53-349A31D87B0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2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27815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300" b="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4511" y="1"/>
            <a:ext cx="427815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300" b="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6913" y="509588"/>
            <a:ext cx="3398837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357" y="3228896"/>
            <a:ext cx="7239953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7792"/>
            <a:ext cx="427815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300" b="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latin typeface="Times" charset="0"/>
              </a:defRPr>
            </a:lvl1pPr>
          </a:lstStyle>
          <a:p>
            <a:pPr>
              <a:defRPr/>
            </a:pPr>
            <a:fld id="{15C921F5-F78F-A745-9F19-7A5E5746A0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194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9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9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9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9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76435" indent="-298629" eaLnBrk="0" hangingPunct="0"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94517" indent="-238904" eaLnBrk="0" hangingPunct="0"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72324" indent="-238904" eaLnBrk="0" hangingPunct="0"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50130" indent="-238904" eaLnBrk="0" hangingPunct="0"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27937" indent="-238904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05743" indent="-238904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83550" indent="-238904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61356" indent="-238904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25B806C-4D90-9040-B069-65F69F951DD5}" type="slidenum">
              <a:rPr lang="de-DE" sz="1300" b="0">
                <a:latin typeface="Times" charset="0"/>
              </a:rPr>
              <a:pPr/>
              <a:t>1</a:t>
            </a:fld>
            <a:endParaRPr lang="de-DE" sz="1300" b="0">
              <a:latin typeface="Times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55142" y="3452338"/>
            <a:ext cx="3517136" cy="303220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23" tIns="50064" rIns="100123" bIns="50064"/>
          <a:lstStyle/>
          <a:p>
            <a:pPr marL="159269" indent="-159269" eaLnBrk="1" hangingPunct="1">
              <a:lnSpc>
                <a:spcPct val="90000"/>
              </a:lnSpc>
              <a:spcBef>
                <a:spcPct val="0"/>
              </a:spcBef>
            </a:pPr>
            <a:endParaRPr lang="de-DE" sz="800" b="1" dirty="0">
              <a:latin typeface="Arial Narrow" charset="0"/>
              <a:ea typeface="ＭＳ Ｐゴシック" charset="0"/>
              <a:cs typeface="ＭＳ Ｐゴシック" charset="0"/>
            </a:endParaRPr>
          </a:p>
          <a:p>
            <a:pPr marL="159269" indent="-159269" eaLnBrk="1" hangingPunct="1">
              <a:lnSpc>
                <a:spcPct val="80000"/>
              </a:lnSpc>
            </a:pPr>
            <a:endParaRPr lang="de-DE" sz="800" b="1" dirty="0">
              <a:latin typeface="Arial Narrow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E2A03A55-B93C-A34F-992F-782920CCC2BD}" type="slidenum">
              <a:rPr lang="de-DE" sz="1300" b="0">
                <a:latin typeface="Times" charset="0"/>
              </a:rPr>
              <a:pPr algn="r"/>
              <a:t>2</a:t>
            </a:fld>
            <a:endParaRPr lang="de-DE" sz="1300" b="0">
              <a:latin typeface="Times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 dirty="0">
              <a:ea typeface="ＭＳ Ｐゴシック" charset="0"/>
            </a:endParaRPr>
          </a:p>
          <a:p>
            <a:pPr eaLnBrk="1" hangingPunct="1"/>
            <a:endParaRPr lang="de-DE" dirty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 dirty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D4EF2130-05CE-2D45-AC97-96E8F5269CED}" type="slidenum">
              <a:rPr lang="de-DE" sz="1300" b="0">
                <a:latin typeface="Times" charset="0"/>
              </a:rPr>
              <a:pPr algn="r"/>
              <a:t>3</a:t>
            </a:fld>
            <a:endParaRPr lang="de-DE" sz="1300" b="0">
              <a:latin typeface="Times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2648D86-62D5-D04C-ABD0-36F8712FE6A5}" type="slidenum">
              <a:rPr lang="de-DE" sz="1300" b="0">
                <a:latin typeface="Times" charset="0"/>
              </a:rPr>
              <a:pPr algn="r"/>
              <a:t>4</a:t>
            </a:fld>
            <a:endParaRPr lang="de-DE" sz="1300" b="0">
              <a:latin typeface="Times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F7388F58-A423-1840-A9D1-982F51190654}" type="slidenum">
              <a:rPr lang="de-DE" sz="1300" b="0">
                <a:latin typeface="Times" charset="0"/>
              </a:rPr>
              <a:pPr algn="r"/>
              <a:t>5</a:t>
            </a:fld>
            <a:endParaRPr lang="de-DE" sz="1300" b="0">
              <a:latin typeface="Times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A6B7760-B2D8-B843-9847-3149F1FE735C}" type="slidenum">
              <a:rPr lang="de-DE" sz="1300" b="0">
                <a:latin typeface="Times" charset="0"/>
              </a:rPr>
              <a:pPr algn="r"/>
              <a:t>6</a:t>
            </a:fld>
            <a:endParaRPr lang="de-DE" sz="1300" b="0">
              <a:latin typeface="Times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EB5D37CB-D869-4D44-98EF-049D630339F3}" type="slidenum">
              <a:rPr lang="de-DE" sz="1300" b="0">
                <a:latin typeface="Times" charset="0"/>
              </a:rPr>
              <a:pPr algn="r"/>
              <a:t>7</a:t>
            </a:fld>
            <a:endParaRPr lang="de-DE" sz="1300" b="0">
              <a:latin typeface="Times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4B8CFD83-2D37-BB42-9CB7-E055C21599BC}" type="slidenum">
              <a:rPr lang="de-DE" sz="1300" b="0">
                <a:latin typeface="Times" charset="0"/>
              </a:rPr>
              <a:pPr algn="r"/>
              <a:t>8</a:t>
            </a:fld>
            <a:endParaRPr lang="de-DE" sz="1300" b="0">
              <a:latin typeface="Times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79763A6F-C5E2-2140-94CA-D76970D8E99B}" type="slidenum">
              <a:rPr lang="de-DE" sz="1300" b="0">
                <a:latin typeface="Times" charset="0"/>
              </a:rPr>
              <a:pPr algn="r"/>
              <a:t>10</a:t>
            </a:fld>
            <a:endParaRPr lang="de-DE" sz="1300" b="0">
              <a:latin typeface="Times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0A58728-B193-B240-94D1-0A1C46C99808}" type="slidenum">
              <a:rPr lang="de-DE" sz="1300" b="0">
                <a:latin typeface="Times" charset="0"/>
              </a:rPr>
              <a:pPr algn="r"/>
              <a:t>11</a:t>
            </a:fld>
            <a:endParaRPr lang="de-DE" sz="1300" b="0">
              <a:latin typeface="Times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 txBox="1">
            <a:spLocks noGrp="1" noChangeArrowheads="1"/>
          </p:cNvSpPr>
          <p:nvPr/>
        </p:nvSpPr>
        <p:spPr bwMode="auto">
          <a:xfrm>
            <a:off x="5594511" y="6457792"/>
            <a:ext cx="4278154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12A58D6-A863-A249-B3CD-5C222EFFB617}" type="slidenum">
              <a:rPr lang="de-DE" sz="1300" b="0">
                <a:latin typeface="Times" charset="0"/>
              </a:rPr>
              <a:pPr algn="r"/>
              <a:t>12</a:t>
            </a:fld>
            <a:endParaRPr lang="de-DE" sz="1300" b="0">
              <a:latin typeface="Times" charset="0"/>
            </a:endParaRPr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endParaRPr lang="de-DE">
              <a:ea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de-DE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Font typeface="Times" charset="0"/>
              <a:buChar char="•"/>
            </a:pPr>
            <a:endParaRPr lang="de-DE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Font typeface="Times" charset="0"/>
              <a:buChar char="•"/>
            </a:pPr>
            <a:endParaRPr lang="de-DE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0"/>
            <a:ext cx="71913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613650" y="800100"/>
            <a:ext cx="5461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1100"/>
              </a:lnSpc>
              <a:defRPr/>
            </a:pPr>
            <a:r>
              <a:rPr lang="de-DE" sz="1000" smtClean="0"/>
              <a:t>Vorstand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2000" y="5397500"/>
            <a:ext cx="8001000" cy="1098550"/>
          </a:xfrm>
        </p:spPr>
        <p:txBody>
          <a:bodyPr/>
          <a:lstStyle>
            <a:lvl1pPr marL="0" indent="0">
              <a:lnSpc>
                <a:spcPts val="3600"/>
              </a:lnSpc>
              <a:buFont typeface="Wingdings" pitchFamily="95" charset="2"/>
              <a:buNone/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8637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155575"/>
            <a:ext cx="8229600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20000"/>
              </a:lnSpc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BCD4-2551-2D47-9F63-B4CFFAC764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 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414147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A9885-9B57-484F-B6D9-63137BD03BE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 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423009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2" y="1600200"/>
            <a:ext cx="3844924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59327" y="1600200"/>
            <a:ext cx="3844924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9E9C-28D1-8B44-9FDD-2136BDD6CD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" y="6589713"/>
            <a:ext cx="6015038" cy="1539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351177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BF3D3-3A40-394D-BD1C-1A6E6E0EBC2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1537419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2AC97-B88C-6840-B401-4116367971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 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314648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4A35E-1A7A-434F-82C0-206FAFFA4D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 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1103873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AB1FD-1B19-1B45-BC06-E54B7CD562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348951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DBE2C-32E4-4A40-8068-B5CCC20992F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107529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AAC4A-70F5-904F-BA4B-0636929C782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22323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37F6-F207-9348-937E-FC4D52404AD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IG Metall Vorstand / FB Betriebs- und Branchenpolitik/ Ressort Vertrauensleute und Betriebspolitik</a:t>
            </a:r>
          </a:p>
        </p:txBody>
      </p:sp>
    </p:spTree>
    <p:extLst>
      <p:ext uri="{BB962C8B-B14F-4D97-AF65-F5344CB8AC3E}">
        <p14:creationId xmlns:p14="http://schemas.microsoft.com/office/powerpoint/2010/main" val="361452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de-DE" b="0">
              <a:latin typeface="Times" charset="0"/>
            </a:endParaRPr>
          </a:p>
        </p:txBody>
      </p:sp>
      <p:sp>
        <p:nvSpPr>
          <p:cNvPr id="1027" name="Line 4"/>
          <p:cNvSpPr>
            <a:spLocks noChangeShapeType="1"/>
          </p:cNvSpPr>
          <p:nvPr userDrawn="1"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101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1028" name="Rectangle 18"/>
          <p:cNvSpPr>
            <a:spLocks noChangeArrowheads="1"/>
          </p:cNvSpPr>
          <p:nvPr/>
        </p:nvSpPr>
        <p:spPr bwMode="auto">
          <a:xfrm>
            <a:off x="0" y="0"/>
            <a:ext cx="9144000" cy="1258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Font typeface="Times" charset="0"/>
              <a:buChar char="•"/>
            </a:pPr>
            <a:endParaRPr lang="de-DE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8422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23300" y="6589713"/>
            <a:ext cx="230188" cy="15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lnSpc>
                <a:spcPts val="1200"/>
              </a:lnSpc>
              <a:defRPr sz="900"/>
            </a:lvl1pPr>
          </a:lstStyle>
          <a:p>
            <a:pPr>
              <a:defRPr/>
            </a:pPr>
            <a:fld id="{5DF4FD2A-EA8F-754A-BABE-4E0F3A7E51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3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0"/>
            <a:ext cx="719138" cy="719138"/>
          </a:xfrm>
          <a:prstGeom prst="rect">
            <a:avLst/>
          </a:prstGeom>
          <a:noFill/>
          <a:ln w="1016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7613650" y="800100"/>
            <a:ext cx="5461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1100"/>
              </a:lnSpc>
              <a:defRPr/>
            </a:pPr>
            <a:r>
              <a:rPr lang="de-DE" sz="1000" dirty="0" smtClean="0">
                <a:solidFill>
                  <a:schemeClr val="bg1"/>
                </a:solidFill>
              </a:rPr>
              <a:t>Vorstand </a:t>
            </a:r>
          </a:p>
        </p:txBody>
      </p:sp>
      <p:sp>
        <p:nvSpPr>
          <p:cNvPr id="1033" name="Line 21"/>
          <p:cNvSpPr>
            <a:spLocks noChangeShapeType="1"/>
          </p:cNvSpPr>
          <p:nvPr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875" y="6589713"/>
            <a:ext cx="6040438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lnSpc>
                <a:spcPts val="1200"/>
              </a:lnSpc>
              <a:buFontTx/>
              <a:buNone/>
              <a:defRPr sz="100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de-DE"/>
              <a:t>IG Metall Vorstand / FB Betriebs- und Branchenpolitik / Ressort Vertrauensleute und Betriebspolitik</a:t>
            </a:r>
          </a:p>
        </p:txBody>
      </p:sp>
      <p:pic>
        <p:nvPicPr>
          <p:cNvPr id="1035" name="Bild 2" descr="VL-Logo-kl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6237288"/>
            <a:ext cx="1801813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35" r:id="rId2"/>
    <p:sldLayoutId id="2147483936" r:id="rId3"/>
    <p:sldLayoutId id="2147483940" r:id="rId4"/>
    <p:sldLayoutId id="2147483941" r:id="rId5"/>
    <p:sldLayoutId id="2147483937" r:id="rId6"/>
    <p:sldLayoutId id="2147483938" r:id="rId7"/>
    <p:sldLayoutId id="2147483942" r:id="rId8"/>
    <p:sldLayoutId id="2147483943" r:id="rId9"/>
    <p:sldLayoutId id="2147483944" r:id="rId10"/>
    <p:sldLayoutId id="214748394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</a:defRPr>
      </a:lvl6pPr>
      <a:lvl7pPr marL="914400" algn="l" rtl="0" fontAlgn="base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</a:defRPr>
      </a:lvl7pPr>
      <a:lvl8pPr marL="1371600" algn="l" rtl="0" fontAlgn="base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</a:defRPr>
      </a:lvl8pPr>
      <a:lvl9pPr marL="1828800" algn="l" rtl="0" fontAlgn="base">
        <a:lnSpc>
          <a:spcPts val="26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95" charset="0"/>
        </a:defRPr>
      </a:lvl9pPr>
    </p:titleStyle>
    <p:bodyStyle>
      <a:lvl1pPr marL="342900" indent="-342900" algn="l" rtl="0" eaLnBrk="0" fontAlgn="base" hangingPunct="0">
        <a:lnSpc>
          <a:spcPts val="2700"/>
        </a:lnSpc>
        <a:spcBef>
          <a:spcPct val="0"/>
        </a:spcBef>
        <a:spcAft>
          <a:spcPts val="900"/>
        </a:spcAft>
        <a:buClr>
          <a:srgbClr val="FF0000"/>
        </a:buClr>
        <a:buFont typeface="Wingdings" charset="0"/>
        <a:buChar char=""/>
        <a:defRPr sz="24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190500" indent="266700" algn="l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FF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95" charset="-128"/>
        </a:defRPr>
      </a:lvl2pPr>
      <a:lvl3pPr marL="571500" indent="-190500" algn="l" rtl="0" eaLnBrk="0" fontAlgn="base" hangingPunct="0">
        <a:lnSpc>
          <a:spcPts val="1400"/>
        </a:lnSpc>
        <a:spcBef>
          <a:spcPct val="0"/>
        </a:spcBef>
        <a:spcAft>
          <a:spcPts val="300"/>
        </a:spcAft>
        <a:buClr>
          <a:srgbClr val="FF0000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pitchFamily="95" charset="-128"/>
        </a:defRPr>
      </a:lvl3pPr>
      <a:lvl4pPr marL="14890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95" charset="-128"/>
        </a:defRPr>
      </a:lvl4pPr>
      <a:lvl5pPr marL="1985963" indent="-3063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pitchFamily="95" charset="-128"/>
        </a:defRPr>
      </a:lvl5pPr>
      <a:lvl6pPr marL="24431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  <a:ea typeface="ＭＳ Ｐゴシック" pitchFamily="95" charset="-128"/>
        </a:defRPr>
      </a:lvl6pPr>
      <a:lvl7pPr marL="29003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  <a:ea typeface="ＭＳ Ｐゴシック" pitchFamily="95" charset="-128"/>
        </a:defRPr>
      </a:lvl7pPr>
      <a:lvl8pPr marL="33575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  <a:ea typeface="ＭＳ Ｐゴシック" pitchFamily="95" charset="-128"/>
        </a:defRPr>
      </a:lvl8pPr>
      <a:lvl9pPr marL="38147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  <a:ea typeface="ＭＳ Ｐゴシック" pitchFamily="95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metall.de/vertrauensleut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extranet.igmetall.d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5"/>
          <p:cNvSpPr>
            <a:spLocks noChangeArrowheads="1"/>
          </p:cNvSpPr>
          <p:nvPr/>
        </p:nvSpPr>
        <p:spPr bwMode="auto">
          <a:xfrm>
            <a:off x="762000" y="6553200"/>
            <a:ext cx="7315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Times" charset="0"/>
              <a:buNone/>
            </a:pPr>
            <a:r>
              <a:rPr lang="de-DE" sz="1000">
                <a:solidFill>
                  <a:schemeClr val="bg1"/>
                </a:solidFill>
              </a:rPr>
              <a:t>IG Metall Vorstand / FB Betriebs- und Branchenpolitik / Ressort Vertrauensleute und Betriebspolitik</a:t>
            </a:r>
          </a:p>
        </p:txBody>
      </p:sp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762000" y="300038"/>
            <a:ext cx="64008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None/>
            </a:pPr>
            <a:r>
              <a:rPr lang="de-DE" sz="1800" dirty="0" smtClean="0"/>
              <a:t>Präsentation </a:t>
            </a:r>
            <a:r>
              <a:rPr lang="de-DE" sz="1800" dirty="0"/>
              <a:t>zur</a:t>
            </a:r>
          </a:p>
          <a:p>
            <a:pPr eaLnBrk="1" hangingPunct="1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None/>
            </a:pPr>
            <a:r>
              <a:rPr lang="de-DE" sz="1800" dirty="0"/>
              <a:t>„Kleinen Arbeitshilfe für Vertrauensleute und Aktive“</a:t>
            </a:r>
          </a:p>
        </p:txBody>
      </p:sp>
      <p:pic>
        <p:nvPicPr>
          <p:cNvPr id="15363" name="Bild 2" descr="Titelf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4613"/>
            <a:ext cx="8382000" cy="4899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Bild 3" descr="VL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5688"/>
            <a:ext cx="60356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itel 1"/>
          <p:cNvSpPr>
            <a:spLocks noGrp="1"/>
          </p:cNvSpPr>
          <p:nvPr>
            <p:ph type="ctrTitle" idx="4294967295"/>
          </p:nvPr>
        </p:nvSpPr>
        <p:spPr bwMode="auto">
          <a:xfrm>
            <a:off x="250825" y="-1900238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900">
                <a:latin typeface="Arial" charset="0"/>
                <a:ea typeface="ＭＳ Ｐゴシック" charset="0"/>
                <a:cs typeface="ＭＳ Ｐゴシック" charset="0"/>
              </a:rPr>
              <a:t>Titel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oliennummernplatzhalter 3"/>
          <p:cNvSpPr txBox="1">
            <a:spLocks noGrp="1"/>
          </p:cNvSpPr>
          <p:nvPr/>
        </p:nvSpPr>
        <p:spPr bwMode="auto">
          <a:xfrm>
            <a:off x="8756650" y="6589713"/>
            <a:ext cx="63500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04ADB920-674A-7146-8620-C092746AEF9C}" type="slidenum">
              <a:rPr lang="de-DE" sz="900"/>
              <a:pPr algn="r">
                <a:lnSpc>
                  <a:spcPts val="1200"/>
                </a:lnSpc>
              </a:pPr>
              <a:t>2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82637" y="2447925"/>
            <a:ext cx="766709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Vertrauensleute sind die IG Metall im Betrieb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 smtClean="0"/>
              <a:t>Werbung </a:t>
            </a:r>
            <a:r>
              <a:rPr lang="de-DE" sz="2000" b="0" dirty="0"/>
              <a:t>und Betreuung von Mitgliedern der IG Metall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Zusammenarbeit von Vertrauensleuten und Betriebsrat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Vertrauensleute und Qualifizierung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Der Tarifvertrag und seine Umsetzung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 smtClean="0"/>
              <a:t>Vertrauensleute </a:t>
            </a:r>
            <a:r>
              <a:rPr lang="de-DE" sz="2000" b="0" dirty="0"/>
              <a:t>sind Vermittler zwischen Betrieb und </a:t>
            </a:r>
            <a:r>
              <a:rPr lang="de-DE" sz="2000" b="0" dirty="0" smtClean="0"/>
              <a:t>Verwaltungsstelle</a:t>
            </a:r>
            <a:endParaRPr lang="de-DE" sz="2000" b="0" dirty="0"/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817563" y="1600200"/>
            <a:ext cx="4648200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2700"/>
              </a:lnSpc>
            </a:pPr>
            <a:r>
              <a:rPr lang="de-DE" sz="2000" dirty="0"/>
              <a:t>Überblick </a:t>
            </a:r>
            <a:r>
              <a:rPr lang="de-DE" sz="2000" dirty="0" smtClean="0"/>
              <a:t>:</a:t>
            </a:r>
            <a:endParaRPr lang="de-DE" sz="2000" dirty="0"/>
          </a:p>
        </p:txBody>
      </p:sp>
      <p:sp>
        <p:nvSpPr>
          <p:cNvPr id="17413" name="Titel 2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2785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Nah dran und kompetent Vertrauensleute in der IG Metall</a:t>
            </a:r>
          </a:p>
        </p:txBody>
      </p:sp>
    </p:spTree>
  </p:cSld>
  <p:clrMapOvr>
    <a:masterClrMapping/>
  </p:clrMapOvr>
  <p:transition advClick="0"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oliennummernplatzhalter 3"/>
          <p:cNvSpPr txBox="1">
            <a:spLocks noGrp="1"/>
          </p:cNvSpPr>
          <p:nvPr/>
        </p:nvSpPr>
        <p:spPr bwMode="auto">
          <a:xfrm>
            <a:off x="8756650" y="6589713"/>
            <a:ext cx="63500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04AE2D8B-BC35-594D-8B9E-8E9073CAC940}" type="slidenum">
              <a:rPr lang="de-DE" sz="900"/>
              <a:pPr algn="r">
                <a:lnSpc>
                  <a:spcPts val="1200"/>
                </a:lnSpc>
              </a:pPr>
              <a:t>3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782638" y="1600200"/>
            <a:ext cx="7848600" cy="72866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  <a:defRPr/>
            </a:pPr>
            <a:r>
              <a:rPr lang="de-DE" sz="2000" dirty="0" smtClean="0">
                <a:latin typeface="+mn-lt"/>
              </a:rPr>
              <a:t>Die Mitglieder der IG Metall im Betrieb wenden sich oft zuerst an uns Vertrauensleute. 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782638" y="2565400"/>
            <a:ext cx="4652962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000" indent="-342000" eaLnBrk="0" hangingPunct="0">
              <a:lnSpc>
                <a:spcPct val="120000"/>
              </a:lnSpc>
              <a:spcAft>
                <a:spcPts val="9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r>
              <a:rPr lang="de-DE" sz="2000" b="0" dirty="0" smtClean="0"/>
              <a:t>Kollegen/-innen </a:t>
            </a:r>
            <a:r>
              <a:rPr lang="de-DE" sz="2000" b="0" dirty="0"/>
              <a:t>vertrauen uns ihre Sorgen und Problemen an.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9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r>
              <a:rPr lang="de-DE" sz="2000" b="0" dirty="0"/>
              <a:t>Wir setzen uns für ihre Interessen ein.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9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r>
              <a:rPr lang="de-DE" sz="2000" b="0" dirty="0"/>
              <a:t>Wir übermitteln und vermitteln Sorgen, Wünsche und Vorschläge an Betriebsrat und Verwaltungsstelle.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9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r>
              <a:rPr lang="de-DE" sz="2000" b="0" dirty="0" smtClean="0"/>
              <a:t>Kollegen/-innen </a:t>
            </a:r>
            <a:r>
              <a:rPr lang="de-DE" sz="2000" b="0" dirty="0"/>
              <a:t>mit uns über betriebs- </a:t>
            </a:r>
            <a:r>
              <a:rPr lang="de-DE" sz="2000" b="0" i="1" dirty="0"/>
              <a:t>und</a:t>
            </a:r>
            <a:r>
              <a:rPr lang="de-DE" sz="2000" b="0" dirty="0"/>
              <a:t> gesellschaftspolitische Themen.</a:t>
            </a:r>
          </a:p>
          <a:p>
            <a:pPr marL="292100" indent="-2921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endParaRPr lang="de-DE" sz="2000" b="0" dirty="0"/>
          </a:p>
          <a:p>
            <a:pPr marL="292100" indent="-292100" eaLnBrk="0" hangingPunct="0">
              <a:lnSpc>
                <a:spcPct val="120000"/>
              </a:lnSpc>
              <a:spcAft>
                <a:spcPts val="3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  <a:defRPr/>
            </a:pPr>
            <a:endParaRPr lang="de-DE" sz="2000" dirty="0"/>
          </a:p>
        </p:txBody>
      </p:sp>
      <p:sp>
        <p:nvSpPr>
          <p:cNvPr id="29702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77825" y="104775"/>
            <a:ext cx="59912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 sind Ansprechpartner für Kolleginnen und Kollegen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0" y="2674952"/>
            <a:ext cx="3117850" cy="1701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1EF6785A-BE63-8045-934B-B487AF38A2E9}" type="slidenum">
              <a:rPr lang="de-DE" sz="900"/>
              <a:pPr algn="r">
                <a:lnSpc>
                  <a:spcPts val="1200"/>
                </a:lnSpc>
              </a:pPr>
              <a:t>4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39" name="Text Box 9"/>
          <p:cNvSpPr txBox="1">
            <a:spLocks noChangeArrowheads="1"/>
          </p:cNvSpPr>
          <p:nvPr/>
        </p:nvSpPr>
        <p:spPr bwMode="auto">
          <a:xfrm>
            <a:off x="645319" y="1722507"/>
            <a:ext cx="8110537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800" dirty="0"/>
              <a:t>Mitglieder gewinnen und halten – </a:t>
            </a:r>
            <a:r>
              <a:rPr lang="de-DE" sz="2800" dirty="0" smtClean="0"/>
              <a:t>Die VK </a:t>
            </a:r>
            <a:r>
              <a:rPr lang="de-DE" sz="2800" dirty="0" err="1" smtClean="0"/>
              <a:t>packt´s</a:t>
            </a:r>
            <a:r>
              <a:rPr lang="de-DE" sz="2800" dirty="0" smtClean="0"/>
              <a:t> an!</a:t>
            </a:r>
            <a:endParaRPr lang="de-DE" sz="2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7538" y="2882499"/>
            <a:ext cx="8202612" cy="355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r>
              <a:rPr lang="de-DE" sz="2000" dirty="0"/>
              <a:t>Zu einer erfolgreichen Werbestrategie gehören: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das </a:t>
            </a:r>
            <a:r>
              <a:rPr lang="de-DE" sz="2000" b="0" dirty="0"/>
              <a:t>genaue Planen und Vorbereiten der Werbegespräche (Argumente und Gesprächsführung),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die </a:t>
            </a:r>
            <a:r>
              <a:rPr lang="de-DE" sz="2000" b="0" dirty="0"/>
              <a:t>Festlegung von Themenschwerpunkten und Strategien,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verständliche </a:t>
            </a:r>
            <a:r>
              <a:rPr lang="de-DE" sz="2000" b="0" dirty="0"/>
              <a:t>und passgenaue Werbematerialien (aktueller Tarifabschluss, Kampagnen, gesellschaftliche Initiative etc</a:t>
            </a:r>
            <a:r>
              <a:rPr lang="de-DE" sz="2000" b="0" dirty="0" smtClean="0"/>
              <a:t>.)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endParaRPr lang="de-DE" sz="2000" b="0" dirty="0"/>
          </a:p>
          <a:p>
            <a:pPr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defRPr/>
            </a:pPr>
            <a:endParaRPr lang="de-DE" sz="2000" b="0" dirty="0"/>
          </a:p>
        </p:txBody>
      </p:sp>
      <p:sp>
        <p:nvSpPr>
          <p:cNvPr id="39941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 werben und betreuen</a:t>
            </a: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CC7DE160-D551-684A-8226-1548FC4F1FA4}" type="slidenum">
              <a:rPr lang="de-DE" sz="900"/>
              <a:pPr algn="r">
                <a:lnSpc>
                  <a:spcPts val="1200"/>
                </a:lnSpc>
              </a:pPr>
              <a:t>5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806450" y="1600200"/>
            <a:ext cx="8110538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  <a:defRPr/>
            </a:pPr>
            <a:r>
              <a:rPr lang="de-DE" sz="2000" dirty="0" smtClean="0"/>
              <a:t>Mitgliederwerbung im Betrieb ist erlaubt!</a:t>
            </a:r>
            <a:endParaRPr lang="de-DE" sz="2000" dirty="0" smtClean="0">
              <a:latin typeface="+mn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12162" y="2076639"/>
            <a:ext cx="909042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Times" charset="0"/>
              <a:buNone/>
              <a:defRPr/>
            </a:pPr>
            <a:r>
              <a:rPr lang="de-DE" sz="960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§</a:t>
            </a:r>
          </a:p>
        </p:txBody>
      </p:sp>
      <p:sp>
        <p:nvSpPr>
          <p:cNvPr id="44037" name="Textfeld 2"/>
          <p:cNvSpPr txBox="1">
            <a:spLocks noChangeArrowheads="1"/>
          </p:cNvSpPr>
          <p:nvPr/>
        </p:nvSpPr>
        <p:spPr bwMode="auto">
          <a:xfrm>
            <a:off x="1249600" y="2119762"/>
            <a:ext cx="698500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  <a:buFont typeface="Times" charset="0"/>
              <a:buNone/>
            </a:pPr>
            <a:r>
              <a:rPr lang="de-DE" sz="2000" b="0" i="1" dirty="0"/>
              <a:t>„Beauftragten der IG Metall ist der Zutritt zum Betrieb zu ge­statten, um dort Mitglieder zu werben. Die Gewerkschaft entscheidet selbst, wen sie mit der Werbung beauftragt: eine betriebsfremde oder eine betriebliche Person. Dieses Recht leitet sich aus Artikel 9 Abs. 3 Grundgesetz ab.“</a:t>
            </a:r>
            <a:endParaRPr lang="de-DE" altLang="ja-JP" sz="2000" b="0" dirty="0"/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Times" charset="0"/>
              <a:buNone/>
            </a:pPr>
            <a:r>
              <a:rPr lang="de-DE" sz="1400" b="0" dirty="0"/>
              <a:t>Bundesarbeitsgericht, Urteile vom 28.2. 2006 – 1 AZR 460/04 und 1 AZR 461/04</a:t>
            </a:r>
          </a:p>
        </p:txBody>
      </p:sp>
      <p:sp>
        <p:nvSpPr>
          <p:cNvPr id="44038" name="Titel 2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 werben und betreuen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5" y="4831663"/>
            <a:ext cx="2592388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199003" y="4831663"/>
            <a:ext cx="4566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lassen niemand im Regen stehen,…….</a:t>
            </a:r>
            <a:endParaRPr lang="de-DE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CA36C952-F7A2-224F-9E4A-5C3D28BC4F9E}" type="slidenum">
              <a:rPr lang="de-DE" sz="900"/>
              <a:pPr algn="r">
                <a:lnSpc>
                  <a:spcPts val="1200"/>
                </a:lnSpc>
              </a:pPr>
              <a:t>6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371" name="Text Box 9"/>
          <p:cNvSpPr txBox="1">
            <a:spLocks noChangeArrowheads="1"/>
          </p:cNvSpPr>
          <p:nvPr/>
        </p:nvSpPr>
        <p:spPr bwMode="auto">
          <a:xfrm>
            <a:off x="782638" y="1600200"/>
            <a:ext cx="7748587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800" dirty="0" smtClean="0"/>
              <a:t>Vertrauensleute sind der beste Faktor zum Tarifvertrag.</a:t>
            </a:r>
            <a:endParaRPr lang="de-DE" sz="2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7538" y="2145519"/>
            <a:ext cx="82026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endParaRPr lang="de-DE" dirty="0"/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Vertrauensleute sind engagierte IG Metaller/innen im Betrieb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Gut organisierte Belegschaften können einen Tarifvertrag durchsetzen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Vertrauensleute haben das Ohr und den Mund zu den Beschäftigten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 smtClean="0"/>
              <a:t>VK Arbeit bringt die Belange der Belegschaft nach vorne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endParaRPr lang="de-DE" sz="2000" b="0" dirty="0" smtClean="0"/>
          </a:p>
        </p:txBody>
      </p:sp>
      <p:sp>
        <p:nvSpPr>
          <p:cNvPr id="58373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 dirty="0" smtClean="0">
                <a:latin typeface="Arial" charset="0"/>
                <a:ea typeface="ＭＳ Ｐゴシック" charset="0"/>
                <a:cs typeface="ＭＳ Ｐゴシック" charset="0"/>
              </a:rPr>
              <a:t>Tarifvertrag? Vertrauensleute gehen es an!</a:t>
            </a:r>
            <a:endParaRPr lang="de-DE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4889426"/>
            <a:ext cx="1607047" cy="146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402006" y="5158854"/>
            <a:ext cx="470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Die VK. Ein starker Arm!</a:t>
            </a:r>
            <a:endParaRPr lang="de-DE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BDD5D058-D065-AF47-9795-C10AB6EB166D}" type="slidenum">
              <a:rPr lang="de-DE" sz="900"/>
              <a:pPr algn="r">
                <a:lnSpc>
                  <a:spcPts val="1200"/>
                </a:lnSpc>
              </a:pPr>
              <a:t>7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7523" name="Text Box 9"/>
          <p:cNvSpPr txBox="1">
            <a:spLocks noChangeArrowheads="1"/>
          </p:cNvSpPr>
          <p:nvPr/>
        </p:nvSpPr>
        <p:spPr bwMode="auto">
          <a:xfrm>
            <a:off x="782638" y="1600200"/>
            <a:ext cx="7748587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000"/>
              <a:t>Betriebsversammlungen sorgen für Demokratie und Transparenz im Betrieb.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82638" y="2636838"/>
            <a:ext cx="82026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r>
              <a:rPr lang="de-DE" sz="2000" dirty="0"/>
              <a:t>Vertrauensleute beteiligen sich aktiv an der Vorbereitung und Durchführung von Betriebsversammlungen: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Im Vorfeld einer Betriebsversammlung </a:t>
            </a:r>
            <a:r>
              <a:rPr lang="de-DE" sz="2000" b="0" dirty="0" smtClean="0"/>
              <a:t>berät der </a:t>
            </a:r>
          </a:p>
          <a:p>
            <a:pPr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defRPr/>
            </a:pPr>
            <a:r>
              <a:rPr lang="de-DE" sz="2000" b="0" dirty="0"/>
              <a:t> </a:t>
            </a:r>
            <a:r>
              <a:rPr lang="de-DE" sz="2000" b="0" dirty="0" smtClean="0"/>
              <a:t>    </a:t>
            </a:r>
            <a:r>
              <a:rPr lang="de-DE" sz="2000" b="0" dirty="0"/>
              <a:t>Vertrauenskörper eigene </a:t>
            </a:r>
            <a:r>
              <a:rPr lang="de-DE" sz="2000" b="0" dirty="0" smtClean="0"/>
              <a:t>Beiträge</a:t>
            </a:r>
            <a:endParaRPr lang="de-DE" sz="2000" b="0" dirty="0"/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stimmen Beiträge mit </a:t>
            </a:r>
            <a:r>
              <a:rPr lang="de-DE" sz="2000" b="0" dirty="0" smtClean="0"/>
              <a:t>Betriebsbetreuer/-in </a:t>
            </a:r>
            <a:r>
              <a:rPr lang="de-DE" sz="2000" b="0" dirty="0"/>
              <a:t>der IG Metall ab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12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und </a:t>
            </a:r>
            <a:r>
              <a:rPr lang="de-DE" sz="2000" b="0" dirty="0" smtClean="0"/>
              <a:t>verständigt sich mit dem </a:t>
            </a:r>
            <a:r>
              <a:rPr lang="de-DE" sz="2000" b="0"/>
              <a:t>BR </a:t>
            </a:r>
            <a:r>
              <a:rPr lang="de-DE" sz="2000" b="0" smtClean="0"/>
              <a:t>über </a:t>
            </a:r>
            <a:r>
              <a:rPr lang="de-DE" sz="2000" b="0" dirty="0"/>
              <a:t>Form und </a:t>
            </a:r>
            <a:r>
              <a:rPr lang="de-DE" sz="2000" b="0"/>
              <a:t>Verlauf </a:t>
            </a:r>
            <a:endParaRPr lang="de-DE" sz="2000" b="0" dirty="0"/>
          </a:p>
          <a:p>
            <a:pPr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Times" charset="0"/>
              <a:buNone/>
              <a:defRPr/>
            </a:pPr>
            <a:r>
              <a:rPr lang="de-DE" sz="2000" dirty="0"/>
              <a:t>Hinweis: </a:t>
            </a:r>
            <a:r>
              <a:rPr lang="de-DE" sz="2000" b="0" dirty="0" smtClean="0"/>
              <a:t>Die </a:t>
            </a:r>
            <a:r>
              <a:rPr lang="de-DE" sz="2000" b="0" dirty="0"/>
              <a:t>Vertrauensleute vertreten die IG Metall im Betrieb und können alle betriebs- und gesellschaftspolitischen Themen ansprechen.</a:t>
            </a:r>
          </a:p>
        </p:txBody>
      </p:sp>
      <p:sp>
        <p:nvSpPr>
          <p:cNvPr id="107525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Betriebsversammlung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>
            <a:spLocks noChangeArrowheads="1"/>
          </p:cNvSpPr>
          <p:nvPr/>
        </p:nvSpPr>
        <p:spPr bwMode="auto">
          <a:xfrm>
            <a:off x="1069975" y="4162425"/>
            <a:ext cx="5805488" cy="2206625"/>
          </a:xfrm>
          <a:prstGeom prst="roundRect">
            <a:avLst>
              <a:gd name="adj" fmla="val 16667"/>
            </a:avLst>
          </a:prstGeom>
          <a:solidFill>
            <a:srgbClr val="9DD5FF"/>
          </a:solidFill>
          <a:ln w="38100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 lIns="0" tIns="0" rIns="0" bIns="0"/>
          <a:lstStyle/>
          <a:p>
            <a:pPr>
              <a:buFont typeface="Times" charset="0"/>
              <a:buChar char="•"/>
            </a:pPr>
            <a:endParaRPr lang="de-DE"/>
          </a:p>
        </p:txBody>
      </p:sp>
      <p:sp>
        <p:nvSpPr>
          <p:cNvPr id="64514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318ED938-28B0-7D46-AD3A-3137D45E16DF}" type="slidenum">
              <a:rPr lang="de-DE" sz="900"/>
              <a:pPr algn="r">
                <a:lnSpc>
                  <a:spcPts val="1200"/>
                </a:lnSpc>
              </a:pPr>
              <a:t>8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516" name="Text Box 9"/>
          <p:cNvSpPr txBox="1">
            <a:spLocks noChangeArrowheads="1"/>
          </p:cNvSpPr>
          <p:nvPr/>
        </p:nvSpPr>
        <p:spPr bwMode="auto">
          <a:xfrm>
            <a:off x="782638" y="1600200"/>
            <a:ext cx="7748587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800" dirty="0" smtClean="0"/>
              <a:t>VK-Arbeit Demokratisch? Na Klar!</a:t>
            </a:r>
            <a:endParaRPr lang="de-DE" sz="2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82638" y="2781300"/>
            <a:ext cx="81105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endParaRPr lang="de-DE" sz="2000" dirty="0"/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Mitglieder wählen Vertrauensleute für ihre gewerkschaftspolitische Vertretung.</a:t>
            </a:r>
          </a:p>
        </p:txBody>
      </p:sp>
      <p:sp>
        <p:nvSpPr>
          <p:cNvPr id="64518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 sind Mittler zwischen Betrieb und Verwaltungsstelle</a:t>
            </a:r>
          </a:p>
        </p:txBody>
      </p:sp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6948488" y="5645150"/>
            <a:ext cx="13684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Times" charset="0"/>
              <a:buNone/>
            </a:pPr>
            <a:r>
              <a:rPr lang="de-DE" sz="1600">
                <a:solidFill>
                  <a:srgbClr val="0080FF"/>
                </a:solidFill>
              </a:rPr>
              <a:t>Betriebliche Ebene</a:t>
            </a:r>
          </a:p>
        </p:txBody>
      </p:sp>
      <p:grpSp>
        <p:nvGrpSpPr>
          <p:cNvPr id="4" name="Gruppierung 4"/>
          <p:cNvGrpSpPr>
            <a:grpSpLocks/>
          </p:cNvGrpSpPr>
          <p:nvPr/>
        </p:nvGrpSpPr>
        <p:grpSpPr bwMode="auto">
          <a:xfrm>
            <a:off x="2398713" y="4344988"/>
            <a:ext cx="3167062" cy="739775"/>
            <a:chOff x="2397969" y="4345385"/>
            <a:chExt cx="3168352" cy="739378"/>
          </a:xfrm>
        </p:grpSpPr>
        <p:cxnSp>
          <p:nvCxnSpPr>
            <p:cNvPr id="64535" name="Gerade Verbindung mit Pfeil 32"/>
            <p:cNvCxnSpPr>
              <a:cxnSpLocks noChangeShapeType="1"/>
            </p:cNvCxnSpPr>
            <p:nvPr/>
          </p:nvCxnSpPr>
          <p:spPr bwMode="auto">
            <a:xfrm>
              <a:off x="4355976" y="4725144"/>
              <a:ext cx="0" cy="359619"/>
            </a:xfrm>
            <a:prstGeom prst="straightConnector1">
              <a:avLst/>
            </a:prstGeom>
            <a:noFill/>
            <a:ln w="57150">
              <a:solidFill>
                <a:srgbClr val="0085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4536" name="Gruppierung 26"/>
            <p:cNvGrpSpPr>
              <a:grpSpLocks/>
            </p:cNvGrpSpPr>
            <p:nvPr/>
          </p:nvGrpSpPr>
          <p:grpSpPr bwMode="auto">
            <a:xfrm>
              <a:off x="2397969" y="4345385"/>
              <a:ext cx="3168352" cy="414115"/>
              <a:chOff x="2397969" y="4345385"/>
              <a:chExt cx="3168352" cy="414115"/>
            </a:xfrm>
          </p:grpSpPr>
          <p:sp>
            <p:nvSpPr>
              <p:cNvPr id="64539" name="Abgerundetes Rechteck 13"/>
              <p:cNvSpPr>
                <a:spLocks noChangeArrowheads="1"/>
              </p:cNvSpPr>
              <p:nvPr/>
            </p:nvSpPr>
            <p:spPr bwMode="auto">
              <a:xfrm>
                <a:off x="2397969" y="4345385"/>
                <a:ext cx="3168352" cy="414115"/>
              </a:xfrm>
              <a:prstGeom prst="roundRect">
                <a:avLst>
                  <a:gd name="adj" fmla="val 16667"/>
                </a:avLst>
              </a:prstGeom>
              <a:solidFill>
                <a:srgbClr val="FFFFB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808080">
                    <a:alpha val="39998"/>
                  </a:srgbClr>
                </a:outerShdw>
              </a:effectLst>
            </p:spPr>
            <p:txBody>
              <a:bodyPr lIns="0" tIns="0" rIns="0" bIns="0"/>
              <a:lstStyle/>
              <a:p>
                <a:pPr>
                  <a:buFont typeface="Times" charset="0"/>
                  <a:buChar char="•"/>
                </a:pPr>
                <a:endParaRPr lang="de-DE">
                  <a:solidFill>
                    <a:srgbClr val="008500"/>
                  </a:solidFill>
                </a:endParaRPr>
              </a:p>
            </p:txBody>
          </p:sp>
          <p:sp>
            <p:nvSpPr>
              <p:cNvPr id="64540" name="Textfeld 6"/>
              <p:cNvSpPr txBox="1">
                <a:spLocks noChangeArrowheads="1"/>
              </p:cNvSpPr>
              <p:nvPr/>
            </p:nvSpPr>
            <p:spPr bwMode="auto">
              <a:xfrm>
                <a:off x="2469977" y="4364261"/>
                <a:ext cx="3024336" cy="307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buFont typeface="Times" charset="0"/>
                  <a:buNone/>
                </a:pPr>
                <a:r>
                  <a:rPr lang="de-DE" sz="1400"/>
                  <a:t>Vertrauenskörperleitung (VKL)</a:t>
                </a:r>
                <a:endParaRPr lang="de-DE" sz="1400" i="1"/>
              </a:p>
            </p:txBody>
          </p:sp>
        </p:grpSp>
        <p:cxnSp>
          <p:nvCxnSpPr>
            <p:cNvPr id="64537" name="Gerade Verbindung mit Pfeil 20"/>
            <p:cNvCxnSpPr>
              <a:cxnSpLocks noChangeShapeType="1"/>
            </p:cNvCxnSpPr>
            <p:nvPr/>
          </p:nvCxnSpPr>
          <p:spPr bwMode="auto">
            <a:xfrm flipV="1">
              <a:off x="4024462" y="4709072"/>
              <a:ext cx="0" cy="360040"/>
            </a:xfrm>
            <a:prstGeom prst="straightConnector1">
              <a:avLst/>
            </a:prstGeom>
            <a:noFill/>
            <a:ln w="57150">
              <a:solidFill>
                <a:srgbClr val="008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8" name="Gerade Verbindung mit Pfeil 21"/>
            <p:cNvCxnSpPr>
              <a:cxnSpLocks noChangeShapeType="1"/>
            </p:cNvCxnSpPr>
            <p:nvPr/>
          </p:nvCxnSpPr>
          <p:spPr bwMode="auto">
            <a:xfrm flipV="1">
              <a:off x="3669854" y="4709072"/>
              <a:ext cx="0" cy="36004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uppierung 3"/>
          <p:cNvGrpSpPr>
            <a:grpSpLocks/>
          </p:cNvGrpSpPr>
          <p:nvPr/>
        </p:nvGrpSpPr>
        <p:grpSpPr bwMode="auto">
          <a:xfrm>
            <a:off x="1331913" y="4178300"/>
            <a:ext cx="7488237" cy="2044700"/>
            <a:chOff x="1331640" y="4178061"/>
            <a:chExt cx="7488832" cy="2045164"/>
          </a:xfrm>
        </p:grpSpPr>
        <p:cxnSp>
          <p:nvCxnSpPr>
            <p:cNvPr id="64522" name="Gerade Verbindung mit Pfeil 37"/>
            <p:cNvCxnSpPr>
              <a:cxnSpLocks noChangeShapeType="1"/>
            </p:cNvCxnSpPr>
            <p:nvPr/>
          </p:nvCxnSpPr>
          <p:spPr bwMode="auto">
            <a:xfrm>
              <a:off x="4355976" y="5445224"/>
              <a:ext cx="0" cy="359619"/>
            </a:xfrm>
            <a:prstGeom prst="straightConnector1">
              <a:avLst/>
            </a:prstGeom>
            <a:noFill/>
            <a:ln w="57150">
              <a:solidFill>
                <a:srgbClr val="0085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3" name="Abgerundetes Rechteck 12"/>
            <p:cNvSpPr>
              <a:spLocks noChangeArrowheads="1"/>
            </p:cNvSpPr>
            <p:nvPr/>
          </p:nvSpPr>
          <p:spPr bwMode="auto">
            <a:xfrm>
              <a:off x="2398525" y="5078378"/>
              <a:ext cx="3167314" cy="414431"/>
            </a:xfrm>
            <a:prstGeom prst="roundRect">
              <a:avLst>
                <a:gd name="adj" fmla="val 16667"/>
              </a:avLst>
            </a:prstGeom>
            <a:solidFill>
              <a:srgbClr val="FFFFB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lIns="0" tIns="0" rIns="0" bIns="0"/>
            <a:lstStyle/>
            <a:p>
              <a:pPr>
                <a:buFont typeface="Times" charset="0"/>
                <a:buChar char="•"/>
              </a:pPr>
              <a:endParaRPr lang="de-DE">
                <a:solidFill>
                  <a:srgbClr val="008500"/>
                </a:solidFill>
              </a:endParaRPr>
            </a:p>
          </p:txBody>
        </p:sp>
        <p:sp>
          <p:nvSpPr>
            <p:cNvPr id="64524" name="Abgerundetes Rechteck 8"/>
            <p:cNvSpPr>
              <a:spLocks noChangeArrowheads="1"/>
            </p:cNvSpPr>
            <p:nvPr/>
          </p:nvSpPr>
          <p:spPr bwMode="auto">
            <a:xfrm>
              <a:off x="1403083" y="5810381"/>
              <a:ext cx="5081992" cy="412844"/>
            </a:xfrm>
            <a:prstGeom prst="roundRect">
              <a:avLst>
                <a:gd name="adj" fmla="val 16667"/>
              </a:avLst>
            </a:prstGeom>
            <a:solidFill>
              <a:srgbClr val="FFFFB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lIns="0" tIns="0" rIns="0" bIns="0"/>
            <a:lstStyle/>
            <a:p>
              <a:pPr>
                <a:buFont typeface="Times" charset="0"/>
                <a:buChar char="•"/>
              </a:pPr>
              <a:endParaRPr lang="de-DE">
                <a:solidFill>
                  <a:srgbClr val="008500"/>
                </a:solidFill>
              </a:endParaRPr>
            </a:p>
          </p:txBody>
        </p:sp>
        <p:sp>
          <p:nvSpPr>
            <p:cNvPr id="64525" name="Textfeld 6"/>
            <p:cNvSpPr txBox="1">
              <a:spLocks noChangeArrowheads="1"/>
            </p:cNvSpPr>
            <p:nvPr/>
          </p:nvSpPr>
          <p:spPr bwMode="auto">
            <a:xfrm>
              <a:off x="1331640" y="5848623"/>
              <a:ext cx="5256584" cy="307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buFont typeface="Times" charset="0"/>
                <a:buNone/>
              </a:pPr>
              <a:r>
                <a:rPr lang="de-DE" sz="1400"/>
                <a:t>Mitglieder im Betrieb</a:t>
              </a:r>
              <a:endParaRPr lang="de-DE" sz="1400" i="1"/>
            </a:p>
          </p:txBody>
        </p:sp>
        <p:sp>
          <p:nvSpPr>
            <p:cNvPr id="64526" name="Textfeld 6"/>
            <p:cNvSpPr txBox="1">
              <a:spLocks noChangeArrowheads="1"/>
            </p:cNvSpPr>
            <p:nvPr/>
          </p:nvSpPr>
          <p:spPr bwMode="auto">
            <a:xfrm>
              <a:off x="2469977" y="5097612"/>
              <a:ext cx="3024336" cy="307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buFont typeface="Times" charset="0"/>
                <a:buNone/>
              </a:pPr>
              <a:r>
                <a:rPr lang="de-DE" sz="1400"/>
                <a:t>Vertrauensleute (VL)</a:t>
              </a:r>
              <a:endParaRPr lang="de-DE" sz="1400" i="1"/>
            </a:p>
          </p:txBody>
        </p:sp>
        <p:cxnSp>
          <p:nvCxnSpPr>
            <p:cNvPr id="64527" name="Gerade Verbindung mit Pfeil 22"/>
            <p:cNvCxnSpPr>
              <a:cxnSpLocks noChangeShapeType="1"/>
            </p:cNvCxnSpPr>
            <p:nvPr/>
          </p:nvCxnSpPr>
          <p:spPr bwMode="auto">
            <a:xfrm>
              <a:off x="7092280" y="4322077"/>
              <a:ext cx="360040" cy="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8" name="Textfeld 15"/>
            <p:cNvSpPr txBox="1">
              <a:spLocks noChangeArrowheads="1"/>
            </p:cNvSpPr>
            <p:nvPr/>
          </p:nvSpPr>
          <p:spPr bwMode="auto">
            <a:xfrm>
              <a:off x="7524328" y="4178061"/>
              <a:ext cx="504056" cy="215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Times" charset="0"/>
                <a:buNone/>
              </a:pPr>
              <a:r>
                <a:rPr lang="de-DE" sz="1400" b="0"/>
                <a:t>Wahl</a:t>
              </a:r>
            </a:p>
          </p:txBody>
        </p:sp>
        <p:cxnSp>
          <p:nvCxnSpPr>
            <p:cNvPr id="64529" name="Gerade Verbindung mit Pfeil 28"/>
            <p:cNvCxnSpPr>
              <a:cxnSpLocks noChangeShapeType="1"/>
            </p:cNvCxnSpPr>
            <p:nvPr/>
          </p:nvCxnSpPr>
          <p:spPr bwMode="auto">
            <a:xfrm>
              <a:off x="7092280" y="4653135"/>
              <a:ext cx="360040" cy="0"/>
            </a:xfrm>
            <a:prstGeom prst="straightConnector1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30" name="Textfeld 29"/>
            <p:cNvSpPr txBox="1">
              <a:spLocks noChangeArrowheads="1"/>
            </p:cNvSpPr>
            <p:nvPr/>
          </p:nvSpPr>
          <p:spPr bwMode="auto">
            <a:xfrm>
              <a:off x="7524328" y="4509120"/>
              <a:ext cx="1296144" cy="215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Times" charset="0"/>
                <a:buNone/>
              </a:pPr>
              <a:r>
                <a:rPr lang="de-DE" sz="1400" b="0"/>
                <a:t>Willensbildung</a:t>
              </a:r>
            </a:p>
          </p:txBody>
        </p:sp>
        <p:cxnSp>
          <p:nvCxnSpPr>
            <p:cNvPr id="64531" name="Gerade Verbindung mit Pfeil 30"/>
            <p:cNvCxnSpPr>
              <a:cxnSpLocks noChangeShapeType="1"/>
            </p:cNvCxnSpPr>
            <p:nvPr/>
          </p:nvCxnSpPr>
          <p:spPr bwMode="auto">
            <a:xfrm>
              <a:off x="7092280" y="4941167"/>
              <a:ext cx="360040" cy="0"/>
            </a:xfrm>
            <a:prstGeom prst="straightConnector1">
              <a:avLst/>
            </a:prstGeom>
            <a:noFill/>
            <a:ln w="57150">
              <a:solidFill>
                <a:srgbClr val="0085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32" name="Textfeld 31"/>
            <p:cNvSpPr txBox="1">
              <a:spLocks noChangeArrowheads="1"/>
            </p:cNvSpPr>
            <p:nvPr/>
          </p:nvSpPr>
          <p:spPr bwMode="auto">
            <a:xfrm>
              <a:off x="7524328" y="4797152"/>
              <a:ext cx="1296144" cy="430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Times" charset="0"/>
                <a:buNone/>
              </a:pPr>
              <a:r>
                <a:rPr lang="de-DE" sz="1400" b="0"/>
                <a:t>Umsetzung/Leitung</a:t>
              </a:r>
            </a:p>
          </p:txBody>
        </p:sp>
        <p:cxnSp>
          <p:nvCxnSpPr>
            <p:cNvPr id="64533" name="Gerade Verbindung mit Pfeil 35"/>
            <p:cNvCxnSpPr>
              <a:cxnSpLocks noChangeShapeType="1"/>
            </p:cNvCxnSpPr>
            <p:nvPr/>
          </p:nvCxnSpPr>
          <p:spPr bwMode="auto">
            <a:xfrm flipV="1">
              <a:off x="4024462" y="5429152"/>
              <a:ext cx="0" cy="360040"/>
            </a:xfrm>
            <a:prstGeom prst="straightConnector1">
              <a:avLst/>
            </a:prstGeom>
            <a:noFill/>
            <a:ln w="57150">
              <a:solidFill>
                <a:srgbClr val="008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4" name="Gerade Verbindung mit Pfeil 36"/>
            <p:cNvCxnSpPr>
              <a:cxnSpLocks noChangeShapeType="1"/>
            </p:cNvCxnSpPr>
            <p:nvPr/>
          </p:nvCxnSpPr>
          <p:spPr bwMode="auto">
            <a:xfrm flipV="1">
              <a:off x="3669854" y="5429152"/>
              <a:ext cx="0" cy="36004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64A35E-1A7A-434F-82C0-206FAFFA4DBA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IG Metall Vorstand / FB Betriebs- und Branchenpolitik / Ressort Vertrauensleute und Betriebspolitik</a:t>
            </a:r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245660" y="286603"/>
            <a:ext cx="6728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Der VK kann noch mehr,…………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0125" y="1746912"/>
            <a:ext cx="491319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Der VK nimmt Einfluss auf:</a:t>
            </a:r>
          </a:p>
          <a:p>
            <a:endParaRPr lang="de-DE" dirty="0" smtClean="0"/>
          </a:p>
          <a:p>
            <a:pPr marL="342900" indent="-342900">
              <a:buFontTx/>
              <a:buChar char="-"/>
            </a:pPr>
            <a:r>
              <a:rPr lang="de-DE" dirty="0" smtClean="0"/>
              <a:t>Die IGM Verwaltungsstelle</a:t>
            </a:r>
          </a:p>
          <a:p>
            <a:pPr marL="342900" indent="-342900">
              <a:buFontTx/>
              <a:buChar char="-"/>
            </a:pPr>
            <a:endParaRPr lang="de-DE" dirty="0"/>
          </a:p>
          <a:p>
            <a:pPr marL="342900" indent="-342900">
              <a:buFontTx/>
              <a:buChar char="-"/>
            </a:pPr>
            <a:r>
              <a:rPr lang="de-DE" dirty="0" smtClean="0"/>
              <a:t>Auf den IG Metall Bezirk</a:t>
            </a:r>
          </a:p>
          <a:p>
            <a:pPr marL="342900" indent="-342900">
              <a:buFontTx/>
              <a:buChar char="-"/>
            </a:pPr>
            <a:endParaRPr lang="de-DE" dirty="0"/>
          </a:p>
          <a:p>
            <a:pPr marL="342900" indent="-342900">
              <a:buFontTx/>
              <a:buChar char="-"/>
            </a:pPr>
            <a:r>
              <a:rPr lang="de-DE" dirty="0" smtClean="0"/>
              <a:t>Und auf die Arbeit des </a:t>
            </a:r>
          </a:p>
          <a:p>
            <a:r>
              <a:rPr lang="de-DE" dirty="0" smtClean="0"/>
              <a:t>    Vorstandes der IG Metall</a:t>
            </a: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	</a:t>
            </a:r>
          </a:p>
          <a:p>
            <a:endParaRPr lang="de-DE" dirty="0"/>
          </a:p>
          <a:p>
            <a:endParaRPr lang="de-DE" dirty="0" smtClean="0"/>
          </a:p>
        </p:txBody>
      </p:sp>
      <p:pic>
        <p:nvPicPr>
          <p:cNvPr id="6" name="Picture 2" descr="C:\Users\AlbrechM\Desktop\9710297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772" y="3302758"/>
            <a:ext cx="4203511" cy="271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05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AFE062F2-2730-934D-8E89-A5B554625DA2}" type="slidenum">
              <a:rPr lang="de-DE" sz="900"/>
              <a:pPr algn="r">
                <a:lnSpc>
                  <a:spcPts val="1200"/>
                </a:lnSpc>
              </a:pPr>
              <a:t>10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755" name="Text Box 9"/>
          <p:cNvSpPr txBox="1">
            <a:spLocks noChangeArrowheads="1"/>
          </p:cNvSpPr>
          <p:nvPr/>
        </p:nvSpPr>
        <p:spPr bwMode="auto">
          <a:xfrm>
            <a:off x="782638" y="1600200"/>
            <a:ext cx="81105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000"/>
              <a:t>Weitere Informationen gibt es im Netz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82638" y="2276475"/>
            <a:ext cx="811053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90513" indent="-290513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Aktuelle Infos: </a:t>
            </a:r>
            <a:r>
              <a:rPr lang="de-DE" sz="2000" b="0" dirty="0">
                <a:solidFill>
                  <a:srgbClr val="008000"/>
                </a:solidFill>
                <a:hlinkClick r:id="rId3"/>
              </a:rPr>
              <a:t>www.igmetall.de/vertrauensleute</a:t>
            </a:r>
            <a:r>
              <a:rPr lang="de-DE" sz="2000" b="0" dirty="0">
                <a:solidFill>
                  <a:srgbClr val="008000"/>
                </a:solidFill>
              </a:rPr>
              <a:t> </a:t>
            </a:r>
          </a:p>
          <a:p>
            <a:pPr marL="290513" indent="-290513" eaLnBrk="0" hangingPunct="0">
              <a:lnSpc>
                <a:spcPct val="14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tabLst>
                <a:tab pos="482600" algn="l"/>
              </a:tabLst>
            </a:pPr>
            <a:r>
              <a:rPr lang="de-DE" sz="2000" b="0" dirty="0"/>
              <a:t>Informationen, Handlungshilfen, Konzepte: </a:t>
            </a:r>
            <a:r>
              <a:rPr lang="de-DE" sz="2000" b="0" dirty="0">
                <a:solidFill>
                  <a:srgbClr val="008000"/>
                </a:solidFill>
                <a:hlinkClick r:id="rId4"/>
              </a:rPr>
              <a:t>www.extranet.igmetall.de</a:t>
            </a:r>
            <a:r>
              <a:rPr lang="de-DE" sz="2000" b="0" dirty="0">
                <a:solidFill>
                  <a:srgbClr val="008000"/>
                </a:solidFill>
              </a:rPr>
              <a:t> </a:t>
            </a:r>
            <a:r>
              <a:rPr lang="de-DE" sz="1600" b="0" dirty="0"/>
              <a:t>(über Verwaltungsstelle freischalten lassen und mit Mitgliedsnummer anmelden)</a:t>
            </a:r>
          </a:p>
          <a:p>
            <a:pPr marL="290513" indent="-290513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Times" charset="0"/>
              <a:buNone/>
              <a:tabLst>
                <a:tab pos="482600" algn="l"/>
              </a:tabLst>
            </a:pPr>
            <a:r>
              <a:rPr lang="de-DE" sz="2000" b="0" dirty="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74757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 in der IG Metall</a:t>
            </a:r>
          </a:p>
        </p:txBody>
      </p:sp>
      <p:pic>
        <p:nvPicPr>
          <p:cNvPr id="2" name="Bild 1" descr="Extranet-Se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3808413"/>
            <a:ext cx="5080000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608FDB1D-74C7-CF40-B04A-C311D20A061C}" type="slidenum">
              <a:rPr lang="de-DE" sz="900"/>
              <a:pPr algn="r">
                <a:lnSpc>
                  <a:spcPts val="1200"/>
                </a:lnSpc>
              </a:pPr>
              <a:t>11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73113" y="1600200"/>
            <a:ext cx="81105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r>
              <a:rPr lang="de-DE" sz="2000" dirty="0"/>
              <a:t>Das Wahlverfahren: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b="0" dirty="0"/>
              <a:t>Wir können – je nach Struktur des Betriebes – unterschiedliche Wahlverfahren anwenden – geheim (per Stimmzettel) oder per Handzeichen.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b="0" dirty="0"/>
              <a:t>Die gewählten Vertrauensleute bilden den neuen Vertrauenskörper.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b="0" dirty="0"/>
              <a:t>Dieser wählt sich eine Leitung.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b="0" dirty="0"/>
              <a:t>Die Verwaltungsstelle wird über den Ausgang der Wahlen informiert.</a:t>
            </a:r>
          </a:p>
        </p:txBody>
      </p:sp>
      <p:sp>
        <p:nvSpPr>
          <p:cNvPr id="97284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Vertrauensleutewahlen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Foliennummernplatzhalter 3"/>
          <p:cNvSpPr txBox="1">
            <a:spLocks noGrp="1"/>
          </p:cNvSpPr>
          <p:nvPr/>
        </p:nvSpPr>
        <p:spPr bwMode="auto">
          <a:xfrm>
            <a:off x="8691563" y="6589713"/>
            <a:ext cx="128587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ts val="1200"/>
              </a:lnSpc>
            </a:pPr>
            <a:fld id="{81945FD9-6F90-5B47-B250-2C66F4731646}" type="slidenum">
              <a:rPr lang="de-DE" sz="900"/>
              <a:pPr algn="r">
                <a:lnSpc>
                  <a:spcPts val="1200"/>
                </a:lnSpc>
              </a:pPr>
              <a:t>12</a:t>
            </a:fld>
            <a:endParaRPr lang="de-DE" sz="9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381000" y="6589713"/>
            <a:ext cx="6040438" cy="1539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  <a:defRPr/>
            </a:pPr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</a:rPr>
              <a:t>IG Metall Vorstand / FB Betriebs- und Branchenpolitik / Ressort Vertrauensleute und Betriebspolitik</a:t>
            </a:r>
            <a:endParaRPr lang="de-DE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9331" name="Text Box 9"/>
          <p:cNvSpPr txBox="1">
            <a:spLocks noChangeArrowheads="1"/>
          </p:cNvSpPr>
          <p:nvPr/>
        </p:nvSpPr>
        <p:spPr bwMode="auto">
          <a:xfrm>
            <a:off x="683810" y="1600200"/>
            <a:ext cx="8253412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buFont typeface="Times" charset="0"/>
              <a:buNone/>
            </a:pPr>
            <a:r>
              <a:rPr lang="de-DE" sz="2800" dirty="0" smtClean="0"/>
              <a:t>VK-Arbeit geheim? Im Gegenteil !</a:t>
            </a:r>
            <a:endParaRPr lang="de-DE" sz="2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82638" y="2636838"/>
            <a:ext cx="83026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  <a:buFont typeface="Times" charset="0"/>
              <a:buNone/>
              <a:defRPr/>
            </a:pPr>
            <a:r>
              <a:rPr lang="de-DE" sz="2000" dirty="0"/>
              <a:t>Uns stehen viele Kommunikationsmittel zur Verfügung: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Die Betriebszeitung oder auch ein VL-Info,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Aushänge an „Schwarzen Brettern“ und Infotafeln,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Flugblätter (selbst gestaltete oder zentrale der IG Metall),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E-Mail, SMS und die neuen sozialen Medien (Facebook, </a:t>
            </a:r>
            <a:r>
              <a:rPr lang="de-DE" sz="2000" b="0" dirty="0" err="1"/>
              <a:t>Twitter</a:t>
            </a:r>
            <a:r>
              <a:rPr lang="de-DE" sz="2000" b="0" dirty="0"/>
              <a:t> &amp; Co)</a:t>
            </a:r>
          </a:p>
          <a:p>
            <a:pPr marL="342000" indent="-342000"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charset="0"/>
              <a:buChar char=""/>
              <a:defRPr/>
            </a:pPr>
            <a:r>
              <a:rPr lang="de-DE" sz="2000" b="0" dirty="0"/>
              <a:t>Eigene Internetseiten oder die der Verwaltungsstelle,</a:t>
            </a:r>
          </a:p>
          <a:p>
            <a:pPr eaLnBrk="0" hangingPunct="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defRPr/>
            </a:pPr>
            <a:endParaRPr lang="de-DE" sz="2000" b="0" dirty="0"/>
          </a:p>
        </p:txBody>
      </p:sp>
      <p:sp>
        <p:nvSpPr>
          <p:cNvPr id="99333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381000" y="104775"/>
            <a:ext cx="64944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r>
              <a:rPr lang="de-DE" sz="2400">
                <a:latin typeface="Arial" charset="0"/>
                <a:ea typeface="ＭＳ Ｐゴシック" charset="0"/>
                <a:cs typeface="ＭＳ Ｐゴシック" charset="0"/>
              </a:rPr>
              <a:t>Gewerkschaftliche Öffentlichkeitsarbeit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9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9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743</Words>
  <Application>Microsoft Office PowerPoint</Application>
  <PresentationFormat>Bildschirmpräsentation (4:3)</PresentationFormat>
  <Paragraphs>141</Paragraphs>
  <Slides>12</Slides>
  <Notes>11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blank</vt:lpstr>
      <vt:lpstr>Titel</vt:lpstr>
      <vt:lpstr>Nah dran und kompetent Vertrauensleute in der IG Metall</vt:lpstr>
      <vt:lpstr>Vertrauensleute sind Ansprechpartner für Kolleginnen und Kollegen</vt:lpstr>
      <vt:lpstr>Vertrauensleute werben und betreuen</vt:lpstr>
      <vt:lpstr>Vertrauensleute werben und betreuen</vt:lpstr>
      <vt:lpstr>Tarifvertrag? Vertrauensleute gehen es an!</vt:lpstr>
      <vt:lpstr>Betriebsversammlung</vt:lpstr>
      <vt:lpstr>Vertrauensleute sind Mittler zwischen Betrieb und Verwaltungsstelle</vt:lpstr>
      <vt:lpstr>PowerPoint-Präsentation</vt:lpstr>
      <vt:lpstr>Vertrauensleute in der IG Metall</vt:lpstr>
      <vt:lpstr>Vertrauensleutewahlen</vt:lpstr>
      <vt:lpstr>Gewerkschaftliche Öffentlichkeitsarbeit</vt:lpstr>
    </vt:vector>
  </TitlesOfParts>
  <Company>visualisierung &amp; konzepte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 zur VL-Arbeitshilfe</dc:title>
  <dc:creator>Karsten Meier</dc:creator>
  <cp:lastModifiedBy>Siebert, Arno</cp:lastModifiedBy>
  <cp:revision>245</cp:revision>
  <cp:lastPrinted>2013-08-26T11:39:32Z</cp:lastPrinted>
  <dcterms:created xsi:type="dcterms:W3CDTF">2010-04-12T10:31:34Z</dcterms:created>
  <dcterms:modified xsi:type="dcterms:W3CDTF">2013-10-10T06:42:12Z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-1325629475</vt:i4>
  </property>
  <property fmtid="{D5CDD505-2E9C-101B-9397-08002B2CF9AE}" pid="3" name="_NewReviewCycle">
    <vt:lpwstr/>
  </property>
  <property fmtid="{D5CDD505-2E9C-101B-9397-08002B2CF9AE}" pid="4" name="_EmailSubject">
    <vt:lpwstr>PPT VL-Arbeit</vt:lpwstr>
  </property>
  <property fmtid="{D5CDD505-2E9C-101B-9397-08002B2CF9AE}" pid="5" name="_AuthorEmail">
    <vt:lpwstr>Heike.Madan@igmetall.de</vt:lpwstr>
  </property>
  <property fmtid="{D5CDD505-2E9C-101B-9397-08002B2CF9AE}" pid="6" name="_AuthorEmailDisplayName">
    <vt:lpwstr>Madan, Heike</vt:lpwstr>
  </property>
</Properties>
</file>